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369" r:id="rId2"/>
    <p:sldId id="430" r:id="rId3"/>
    <p:sldId id="293" r:id="rId4"/>
    <p:sldId id="411" r:id="rId5"/>
    <p:sldId id="412" r:id="rId6"/>
    <p:sldId id="385" r:id="rId7"/>
    <p:sldId id="384" r:id="rId8"/>
    <p:sldId id="413" r:id="rId9"/>
    <p:sldId id="414" r:id="rId10"/>
    <p:sldId id="416" r:id="rId11"/>
    <p:sldId id="417" r:id="rId12"/>
    <p:sldId id="419" r:id="rId13"/>
    <p:sldId id="420" r:id="rId14"/>
    <p:sldId id="426" r:id="rId15"/>
    <p:sldId id="422" r:id="rId16"/>
    <p:sldId id="259" r:id="rId17"/>
    <p:sldId id="431" r:id="rId18"/>
    <p:sldId id="402" r:id="rId19"/>
    <p:sldId id="388" r:id="rId20"/>
    <p:sldId id="433" r:id="rId21"/>
    <p:sldId id="349" r:id="rId22"/>
    <p:sldId id="427" r:id="rId23"/>
    <p:sldId id="383" r:id="rId24"/>
    <p:sldId id="405" r:id="rId25"/>
    <p:sldId id="372" r:id="rId26"/>
    <p:sldId id="260" r:id="rId27"/>
    <p:sldId id="285" r:id="rId28"/>
    <p:sldId id="366" r:id="rId29"/>
    <p:sldId id="424" r:id="rId30"/>
    <p:sldId id="389" r:id="rId31"/>
    <p:sldId id="408" r:id="rId32"/>
    <p:sldId id="376" r:id="rId33"/>
    <p:sldId id="374" r:id="rId34"/>
    <p:sldId id="425" r:id="rId35"/>
    <p:sldId id="377" r:id="rId36"/>
    <p:sldId id="378" r:id="rId37"/>
    <p:sldId id="432" r:id="rId38"/>
    <p:sldId id="428" r:id="rId39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30"/>
    <p:restoredTop sz="94700"/>
  </p:normalViewPr>
  <p:slideViewPr>
    <p:cSldViewPr snapToGrid="0" snapToObjects="1">
      <p:cViewPr varScale="1">
        <p:scale>
          <a:sx n="190" d="100"/>
          <a:sy n="190" d="100"/>
        </p:scale>
        <p:origin x="232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</p:sldLst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_rels/viewProps.xml.rels><?xml version="1.0" encoding="UTF-8" standalone="yes"?>
<Relationships xmlns="http://schemas.openxmlformats.org/package/2006/relationships"><Relationship Id="rId3" Type="http://schemas.openxmlformats.org/officeDocument/2006/relationships/slide" Target="slides/slide33.xml"/><Relationship Id="rId2" Type="http://schemas.openxmlformats.org/officeDocument/2006/relationships/slide" Target="slides/slide30.xml"/><Relationship Id="rId1" Type="http://schemas.openxmlformats.org/officeDocument/2006/relationships/slide" Target="slides/slide27.xml"/><Relationship Id="rId5" Type="http://schemas.openxmlformats.org/officeDocument/2006/relationships/slide" Target="slides/slide36.xml"/><Relationship Id="rId4" Type="http://schemas.openxmlformats.org/officeDocument/2006/relationships/slide" Target="slides/slide3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CF802DF-D91F-3463-14C9-2CED3565710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B4DFF9-A151-8AFD-22BA-A913B9D13B0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7F23B462-0063-9B40-9592-D5CDEFE08702}" type="datetime1">
              <a:rPr lang="en-US" altLang="en-US"/>
              <a:pPr>
                <a:defRPr/>
              </a:pPr>
              <a:t>1/25/23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D33463-ADE3-F22B-E92F-79E5B22ED9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718FBD-B426-3106-0A49-37C0D060CC6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1BD6B6FB-9B4B-324A-8755-37D625645E2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20F40F-31F4-3DFE-8043-7300B9486C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E9BD11-8668-997F-CDE0-21FBE7FDDC7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AC459BEB-20D9-1A4D-AC27-7D929E4B8A1C}" type="datetime1">
              <a:rPr lang="en-US" altLang="en-US"/>
              <a:pPr>
                <a:defRPr/>
              </a:pPr>
              <a:t>1/25/23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487D378-C75E-18E2-7E44-9CC5A1BE07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DFDA0A8-5521-C036-C950-09F2C63A0A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51451B-84E2-9E04-F472-BB673BD5FB2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D20043-F4D1-37FE-4B11-D1CBEA81FD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4E842D22-5690-4348-8C7E-80963C2ACFD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>
            <a:extLst>
              <a:ext uri="{FF2B5EF4-FFF2-40B4-BE49-F238E27FC236}">
                <a16:creationId xmlns:a16="http://schemas.microsoft.com/office/drawing/2014/main" id="{0DDD50C7-4278-DA6C-6175-039F2DD5B3D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8" name="Notes Placeholder 2">
            <a:extLst>
              <a:ext uri="{FF2B5EF4-FFF2-40B4-BE49-F238E27FC236}">
                <a16:creationId xmlns:a16="http://schemas.microsoft.com/office/drawing/2014/main" id="{A04422E3-F5C1-8766-9D9B-3FF92E935A5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Hydroxide</a:t>
            </a:r>
          </a:p>
        </p:txBody>
      </p:sp>
      <p:sp>
        <p:nvSpPr>
          <p:cNvPr id="19459" name="Slide Number Placeholder 3">
            <a:extLst>
              <a:ext uri="{FF2B5EF4-FFF2-40B4-BE49-F238E27FC236}">
                <a16:creationId xmlns:a16="http://schemas.microsoft.com/office/drawing/2014/main" id="{9B3C5342-5004-57C5-8477-FB8FC59FA9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B0E8D95-66CD-0943-A4C0-708CB3116EC6}" type="slidenum">
              <a:rPr lang="en-US" altLang="en-US" smtClean="0"/>
              <a:pPr>
                <a:spcBef>
                  <a:spcPct val="0"/>
                </a:spcBef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Image Placeholder 1">
            <a:extLst>
              <a:ext uri="{FF2B5EF4-FFF2-40B4-BE49-F238E27FC236}">
                <a16:creationId xmlns:a16="http://schemas.microsoft.com/office/drawing/2014/main" id="{3F84F7A2-5C16-DC12-BA25-444E9856213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6" name="Notes Placeholder 2">
            <a:extLst>
              <a:ext uri="{FF2B5EF4-FFF2-40B4-BE49-F238E27FC236}">
                <a16:creationId xmlns:a16="http://schemas.microsoft.com/office/drawing/2014/main" id="{4A7EBFE5-4497-6A9F-943B-87A9BF08BAA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Hydroxide</a:t>
            </a:r>
          </a:p>
        </p:txBody>
      </p:sp>
      <p:sp>
        <p:nvSpPr>
          <p:cNvPr id="21507" name="Slide Number Placeholder 3">
            <a:extLst>
              <a:ext uri="{FF2B5EF4-FFF2-40B4-BE49-F238E27FC236}">
                <a16:creationId xmlns:a16="http://schemas.microsoft.com/office/drawing/2014/main" id="{24535229-F27C-03A6-C68B-18CA5B5393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61D441F0-225B-CF4B-99EE-18EA74C8C325}" type="slidenum">
              <a:rPr lang="en-US" altLang="en-US" smtClean="0"/>
              <a:pPr>
                <a:spcBef>
                  <a:spcPct val="0"/>
                </a:spcBef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>
            <a:extLst>
              <a:ext uri="{FF2B5EF4-FFF2-40B4-BE49-F238E27FC236}">
                <a16:creationId xmlns:a16="http://schemas.microsoft.com/office/drawing/2014/main" id="{4530BE23-F71A-7A36-6966-274D4C2DB2A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4" name="Notes Placeholder 2">
            <a:extLst>
              <a:ext uri="{FF2B5EF4-FFF2-40B4-BE49-F238E27FC236}">
                <a16:creationId xmlns:a16="http://schemas.microsoft.com/office/drawing/2014/main" id="{C7B68780-F4B7-4ABB-8AF2-0934F708CC8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Jonathan Rothberg (454 + Ion Torrent)</a:t>
            </a:r>
          </a:p>
        </p:txBody>
      </p:sp>
      <p:sp>
        <p:nvSpPr>
          <p:cNvPr id="23555" name="Slide Number Placeholder 3">
            <a:extLst>
              <a:ext uri="{FF2B5EF4-FFF2-40B4-BE49-F238E27FC236}">
                <a16:creationId xmlns:a16="http://schemas.microsoft.com/office/drawing/2014/main" id="{C42BE289-DF5E-5721-E399-5A74E347F6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EEF78A5-46BA-7C4E-A072-69EBE938045F}" type="slidenum">
              <a:rPr lang="en-US" altLang="en-US" smtClean="0"/>
              <a:pPr>
                <a:spcBef>
                  <a:spcPct val="0"/>
                </a:spcBef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Slide Image Placeholder 1">
            <a:extLst>
              <a:ext uri="{FF2B5EF4-FFF2-40B4-BE49-F238E27FC236}">
                <a16:creationId xmlns:a16="http://schemas.microsoft.com/office/drawing/2014/main" id="{0C6F293C-CC55-8CBA-50ED-ADCCA4B4858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2" name="Notes Placeholder 2">
            <a:extLst>
              <a:ext uri="{FF2B5EF4-FFF2-40B4-BE49-F238E27FC236}">
                <a16:creationId xmlns:a16="http://schemas.microsoft.com/office/drawing/2014/main" id="{3A0FD3EB-FEED-D8F2-E02B-F1334061127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0723" name="Slide Number Placeholder 3">
            <a:extLst>
              <a:ext uri="{FF2B5EF4-FFF2-40B4-BE49-F238E27FC236}">
                <a16:creationId xmlns:a16="http://schemas.microsoft.com/office/drawing/2014/main" id="{20931110-A732-FD80-BB7B-3629DD8261B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C5663CFD-0FE5-924F-BD90-F5818C5F199D}" type="slidenum">
              <a:rPr lang="en-US" altLang="en-US" smtClean="0"/>
              <a:pPr>
                <a:spcBef>
                  <a:spcPct val="0"/>
                </a:spcBef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Slide Image Placeholder 1">
            <a:extLst>
              <a:ext uri="{FF2B5EF4-FFF2-40B4-BE49-F238E27FC236}">
                <a16:creationId xmlns:a16="http://schemas.microsoft.com/office/drawing/2014/main" id="{A88048FB-A892-AA7D-E2E8-F428522709A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0" name="Notes Placeholder 2">
            <a:extLst>
              <a:ext uri="{FF2B5EF4-FFF2-40B4-BE49-F238E27FC236}">
                <a16:creationId xmlns:a16="http://schemas.microsoft.com/office/drawing/2014/main" id="{9D3B4F40-DCFD-6391-8F99-EF197FEE32C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2771" name="Slide Number Placeholder 3">
            <a:extLst>
              <a:ext uri="{FF2B5EF4-FFF2-40B4-BE49-F238E27FC236}">
                <a16:creationId xmlns:a16="http://schemas.microsoft.com/office/drawing/2014/main" id="{B6DCE246-243A-80F8-2674-CB91D2536E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AFD296D-1AFD-154E-843F-44BDEA53DA36}" type="slidenum">
              <a:rPr lang="en-US" altLang="en-US" smtClean="0"/>
              <a:pPr>
                <a:spcBef>
                  <a:spcPct val="0"/>
                </a:spcBef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Slide Image Placeholder 1">
            <a:extLst>
              <a:ext uri="{FF2B5EF4-FFF2-40B4-BE49-F238E27FC236}">
                <a16:creationId xmlns:a16="http://schemas.microsoft.com/office/drawing/2014/main" id="{3C346926-BDFF-DDD8-B415-2F65E0C01FD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6" name="Notes Placeholder 2">
            <a:extLst>
              <a:ext uri="{FF2B5EF4-FFF2-40B4-BE49-F238E27FC236}">
                <a16:creationId xmlns:a16="http://schemas.microsoft.com/office/drawing/2014/main" id="{15925547-CE03-597C-2428-07111E27B03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10</a:t>
            </a:r>
          </a:p>
        </p:txBody>
      </p:sp>
      <p:sp>
        <p:nvSpPr>
          <p:cNvPr id="47107" name="Slide Number Placeholder 3">
            <a:extLst>
              <a:ext uri="{FF2B5EF4-FFF2-40B4-BE49-F238E27FC236}">
                <a16:creationId xmlns:a16="http://schemas.microsoft.com/office/drawing/2014/main" id="{B3CC140A-8923-EDE9-F04E-D609C9790E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53421A2-8687-414D-A029-62FFD616D978}" type="slidenum">
              <a:rPr lang="en-US" altLang="en-US" smtClean="0"/>
              <a:pPr>
                <a:spcBef>
                  <a:spcPct val="0"/>
                </a:spcBef>
              </a:pPr>
              <a:t>21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Slide Image Placeholder 1">
            <a:extLst>
              <a:ext uri="{FF2B5EF4-FFF2-40B4-BE49-F238E27FC236}">
                <a16:creationId xmlns:a16="http://schemas.microsoft.com/office/drawing/2014/main" id="{0E34D459-6A4C-0967-4DFD-9F29D85218F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5298" name="Notes Placeholder 2">
            <a:extLst>
              <a:ext uri="{FF2B5EF4-FFF2-40B4-BE49-F238E27FC236}">
                <a16:creationId xmlns:a16="http://schemas.microsoft.com/office/drawing/2014/main" id="{99430460-D628-1D58-B74E-03095184345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chromatin immunoprecipitation (ChIP) </a:t>
            </a:r>
          </a:p>
        </p:txBody>
      </p:sp>
      <p:sp>
        <p:nvSpPr>
          <p:cNvPr id="55299" name="Slide Number Placeholder 3">
            <a:extLst>
              <a:ext uri="{FF2B5EF4-FFF2-40B4-BE49-F238E27FC236}">
                <a16:creationId xmlns:a16="http://schemas.microsoft.com/office/drawing/2014/main" id="{EDBB4C79-2A60-5E76-49D7-370C7859AC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AAE6F86B-0DB5-4240-8878-46D2B5D36A9B}" type="slidenum">
              <a:rPr lang="en-US" altLang="en-US" smtClean="0"/>
              <a:pPr>
                <a:spcBef>
                  <a:spcPct val="0"/>
                </a:spcBef>
              </a:pPr>
              <a:t>27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Image Placeholder 1">
            <a:extLst>
              <a:ext uri="{FF2B5EF4-FFF2-40B4-BE49-F238E27FC236}">
                <a16:creationId xmlns:a16="http://schemas.microsoft.com/office/drawing/2014/main" id="{AF543F66-EE8A-E784-F587-384AFB6D665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8370" name="Notes Placeholder 2">
            <a:extLst>
              <a:ext uri="{FF2B5EF4-FFF2-40B4-BE49-F238E27FC236}">
                <a16:creationId xmlns:a16="http://schemas.microsoft.com/office/drawing/2014/main" id="{214C98D5-796C-317F-816B-C7CCE6E6B1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58371" name="Slide Number Placeholder 3">
            <a:extLst>
              <a:ext uri="{FF2B5EF4-FFF2-40B4-BE49-F238E27FC236}">
                <a16:creationId xmlns:a16="http://schemas.microsoft.com/office/drawing/2014/main" id="{207A0615-49C2-083D-BC84-BEA75B5D0F0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7F7D1DC-1F54-1543-ADA6-09E47C5BC910}" type="slidenum">
              <a:rPr lang="en-US" altLang="en-US" sz="1200" smtClean="0">
                <a:latin typeface="Calibri" panose="020F0502020204030204" pitchFamily="34" charset="0"/>
              </a:rPr>
              <a:pPr/>
              <a:t>29</a:t>
            </a:fld>
            <a:endParaRPr lang="en-US" altLang="en-US" sz="120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BA53EC-703A-D104-3051-1176D3F3B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246DC3-2D24-9148-BAF1-8C4B5008FFD2}" type="datetime1">
              <a:rPr lang="en-US" altLang="en-US"/>
              <a:pPr>
                <a:defRPr/>
              </a:pPr>
              <a:t>1/25/23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D0AEE-EBA4-6A6A-B795-F93C1F113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59278E-1575-2147-B397-501C49EB1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FEB18F-CD4C-3642-8B3F-DB62B8BB536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13528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E42C7-E365-21CD-3A9C-3F8B49760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AA8D5C-0DEB-954A-9D07-99915ED9909A}" type="datetime1">
              <a:rPr lang="en-US" altLang="en-US"/>
              <a:pPr>
                <a:defRPr/>
              </a:pPr>
              <a:t>1/25/23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618F2-5E4A-A4E7-EE31-40BEE34E3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6C2846-7EA7-DB70-C27F-16E38F861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37D7D1-D157-4B47-9806-BD3B839B673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1347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65F956-3779-2AED-E0DF-2384CC6DF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F1C75D-E169-2146-9A6B-0414331DCCFA}" type="datetime1">
              <a:rPr lang="en-US" altLang="en-US"/>
              <a:pPr>
                <a:defRPr/>
              </a:pPr>
              <a:t>1/25/23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824C4F-6F34-D735-BB54-794F4C9E5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1F4E9-37C6-C274-7E4C-09EC9710C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2C2F3E-764D-1547-88B2-D61CDE4C3D1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5205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CA65B-B47D-5986-98F9-726B6A07B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5EDEE1-E670-FA41-877D-548D845F21FC}" type="datetime1">
              <a:rPr lang="en-US" altLang="en-US"/>
              <a:pPr>
                <a:defRPr/>
              </a:pPr>
              <a:t>1/25/23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EA27A2-C3F7-6BC0-49CC-6E5BFA0B1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26B3C-7ACD-2677-139D-3BBBEE9ED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290C99-D652-224D-B03F-F9C65F3314D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6840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29526-DB63-7845-21A8-48CA18928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F15F86-8666-C245-ABEE-F7C4BC723C9A}" type="datetime1">
              <a:rPr lang="en-US" altLang="en-US"/>
              <a:pPr>
                <a:defRPr/>
              </a:pPr>
              <a:t>1/25/23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0D3B3-E9EF-4558-ADDF-C176C46B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B74E3-B9A3-5431-7323-C7537F61F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51D26C-6936-ED4E-A7E0-55B4BA52370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26457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04A4883-DB32-B131-5C9E-A0A9E990A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BBB920-866A-4E46-B143-3364DC8A2E9E}" type="datetime1">
              <a:rPr lang="en-US" altLang="en-US"/>
              <a:pPr>
                <a:defRPr/>
              </a:pPr>
              <a:t>1/25/23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4CCA065-63F8-FF7F-C9C2-ABFA5C259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1E1443-7AC4-D963-3100-FE0E9B80F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96996A-6D13-8340-8953-EABDFBF6983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40071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FF850E7-1DD6-467F-DBB4-7B96EB832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851DF6-0581-6D4E-9DF3-E708D21A46FF}" type="datetime1">
              <a:rPr lang="en-US" altLang="en-US"/>
              <a:pPr>
                <a:defRPr/>
              </a:pPr>
              <a:t>1/25/23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17960DE-13CB-7992-0C5E-FF901044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0728F7D-614B-67E5-25AB-08CB24CE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ED9A31-AC1E-D64F-9868-E219A4AD1DF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80063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509B4ED-6296-835A-CD1D-2CA675DC0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0A2FD0-D489-A849-95CB-A811AD3CF8EC}" type="datetime1">
              <a:rPr lang="en-US" altLang="en-US"/>
              <a:pPr>
                <a:defRPr/>
              </a:pPr>
              <a:t>1/25/23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AB6E2B4-DDA6-5680-146A-5A9029C4E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201D9E4-7E10-F888-974A-AF8636D65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A18963-52E0-FD4A-9876-5185863D293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20561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A8558B8-555D-CD4C-FF0B-3ED037C6F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B1A519-2283-8F45-AC02-AF220A29884B}" type="datetime1">
              <a:rPr lang="en-US" altLang="en-US"/>
              <a:pPr>
                <a:defRPr/>
              </a:pPr>
              <a:t>1/25/23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DEACF0C-C069-2FA5-E77B-4B331DD51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BE3FB1D5-D4FE-481D-5DC6-562AFAD2A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1FE9E2-F1D0-9F4D-BED2-A1AB6DF5CF6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12387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959FDAA-5E84-6DFD-1FEE-DDDD9CAE9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92BCA4-CEBF-4346-8EA8-F8A6461DACEC}" type="datetime1">
              <a:rPr lang="en-US" altLang="en-US"/>
              <a:pPr>
                <a:defRPr/>
              </a:pPr>
              <a:t>1/25/23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6CE6EEF-E75B-8797-4F40-074454EF8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64DDA58-92B1-3DD2-E780-19DB90F62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E370F3-1B75-5C41-9579-9D4CA14ECB6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9980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4D12DA6-8C53-D0C2-0731-9EDAC2A45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005EE3-00BF-9F47-93D7-0E0B1483F715}" type="datetime1">
              <a:rPr lang="en-US" altLang="en-US"/>
              <a:pPr>
                <a:defRPr/>
              </a:pPr>
              <a:t>1/25/23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410D93F-46A4-194D-967C-2B3462090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1D40F58-20D7-C3F1-E99C-5F7A0FE3A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868174-E3B1-364C-8123-468F131F070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8807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B14EAAED-33DB-EB70-CF93-21AB80732C19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72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0A27950C-6660-AE8F-B473-E991188F4C3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454150"/>
            <a:ext cx="8229600" cy="4668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01DE4D-AFF0-7602-00ED-139D2F934D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0D075FC5-E365-8146-9756-3CAC88FA8074}" type="datetime1">
              <a:rPr lang="en-US" altLang="en-US"/>
              <a:pPr>
                <a:defRPr/>
              </a:pPr>
              <a:t>1/25/23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26212F-3EDD-6F9A-A0AC-FBE1F0067C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0A459-4291-D429-6F95-81A0917EEC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F7EBBD6B-BCC0-FA41-897C-718A941F932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2800" kern="12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youtu.be/v8p4ph2MAvI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4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womKfikWlxM" TargetMode="Externa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>
            <a:extLst>
              <a:ext uri="{FF2B5EF4-FFF2-40B4-BE49-F238E27FC236}">
                <a16:creationId xmlns:a16="http://schemas.microsoft.com/office/drawing/2014/main" id="{868B9CB6-5774-EC81-0E67-803401AF1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1804988"/>
            <a:ext cx="7772400" cy="1470025"/>
          </a:xfrm>
        </p:spPr>
        <p:txBody>
          <a:bodyPr/>
          <a:lstStyle/>
          <a:p>
            <a:r>
              <a:rPr lang="en-US" altLang="en-US" sz="3600">
                <a:ea typeface="ＭＳ Ｐゴシック" panose="020B0600070205080204" pitchFamily="34" charset="-128"/>
              </a:rPr>
              <a:t>Next-gen Sequencing Technologies</a:t>
            </a:r>
            <a:br>
              <a:rPr lang="en-US" altLang="en-US" sz="3600">
                <a:ea typeface="ＭＳ Ｐゴシック" panose="020B0600070205080204" pitchFamily="34" charset="-128"/>
              </a:rPr>
            </a:br>
            <a:br>
              <a:rPr lang="en-US" altLang="en-US">
                <a:ea typeface="ＭＳ Ｐゴシック" panose="020B0600070205080204" pitchFamily="34" charset="-128"/>
              </a:rPr>
            </a:br>
            <a:r>
              <a:rPr lang="en-US" altLang="en-US" sz="2000">
                <a:ea typeface="ＭＳ Ｐゴシック" panose="020B0600070205080204" pitchFamily="34" charset="-128"/>
              </a:rPr>
              <a:t>Bioinformatics Applications (PLPTH813)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3EE85C-B507-C433-6E60-39C7860B03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3988" y="4121150"/>
            <a:ext cx="6400800" cy="1752600"/>
          </a:xfrm>
        </p:spPr>
        <p:txBody>
          <a:bodyPr>
            <a:normAutofit/>
          </a:bodyPr>
          <a:lstStyle/>
          <a:p>
            <a:pPr>
              <a:buFont typeface="Arial" charset="0"/>
              <a:buNone/>
              <a:defRPr/>
            </a:pPr>
            <a:r>
              <a:rPr lang="en-US" sz="2800" dirty="0"/>
              <a:t>Sanzhen Liu</a:t>
            </a:r>
          </a:p>
          <a:p>
            <a:pPr>
              <a:buFont typeface="Arial" charset="0"/>
              <a:buNone/>
              <a:defRPr/>
            </a:pPr>
            <a:endParaRPr lang="en-US" sz="2800" dirty="0"/>
          </a:p>
          <a:p>
            <a:pPr>
              <a:buFont typeface="Arial" charset="0"/>
              <a:buNone/>
              <a:defRPr/>
            </a:pPr>
            <a:r>
              <a:rPr lang="en-US" sz="2800" dirty="0"/>
              <a:t>1/26/2023</a:t>
            </a:r>
          </a:p>
        </p:txBody>
      </p:sp>
      <p:sp>
        <p:nvSpPr>
          <p:cNvPr id="15363" name="Slide Number Placeholder 1">
            <a:extLst>
              <a:ext uri="{FF2B5EF4-FFF2-40B4-BE49-F238E27FC236}">
                <a16:creationId xmlns:a16="http://schemas.microsoft.com/office/drawing/2014/main" id="{2BFB05A1-5EBC-3DE1-0AB9-2F36A1062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09BF7B9-61B4-1947-8702-DA7A3B223126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</a:t>
            </a:fld>
            <a:endParaRPr lang="en-US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Slide Number Placeholder 1">
            <a:extLst>
              <a:ext uri="{FF2B5EF4-FFF2-40B4-BE49-F238E27FC236}">
                <a16:creationId xmlns:a16="http://schemas.microsoft.com/office/drawing/2014/main" id="{F971FD0C-7F2E-C359-D4FE-A2106DFE6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C609EB4-CF2B-954F-AB09-CED54FB7F395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10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29698" name="Title 2">
            <a:extLst>
              <a:ext uri="{FF2B5EF4-FFF2-40B4-BE49-F238E27FC236}">
                <a16:creationId xmlns:a16="http://schemas.microsoft.com/office/drawing/2014/main" id="{EB711785-E3F3-A636-A1FA-EE335A7F3FF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28625" y="122238"/>
            <a:ext cx="8258175" cy="854075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Massive independent amplifications – bridge PCR</a:t>
            </a:r>
          </a:p>
        </p:txBody>
      </p:sp>
      <p:pic>
        <p:nvPicPr>
          <p:cNvPr id="29699" name="Picture 3" descr="Screenshot 2018-02-05 18.41.23.png">
            <a:extLst>
              <a:ext uri="{FF2B5EF4-FFF2-40B4-BE49-F238E27FC236}">
                <a16:creationId xmlns:a16="http://schemas.microsoft.com/office/drawing/2014/main" id="{A1B8C460-80BE-99DE-92FA-DE5775C6A1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230313"/>
            <a:ext cx="8859838" cy="471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Number Placeholder 1">
            <a:extLst>
              <a:ext uri="{FF2B5EF4-FFF2-40B4-BE49-F238E27FC236}">
                <a16:creationId xmlns:a16="http://schemas.microsoft.com/office/drawing/2014/main" id="{49291BDE-990C-C72F-2991-AD3724A0B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DD723B7-1849-484E-B1E0-38F547B754FF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26626" name="Title 2">
            <a:extLst>
              <a:ext uri="{FF2B5EF4-FFF2-40B4-BE49-F238E27FC236}">
                <a16:creationId xmlns:a16="http://schemas.microsoft.com/office/drawing/2014/main" id="{AD5DA9CE-8526-1F4E-1C8E-1EF1203A88C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17538" y="122238"/>
            <a:ext cx="7658100" cy="854075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DNA amplification</a:t>
            </a:r>
          </a:p>
        </p:txBody>
      </p:sp>
      <p:sp>
        <p:nvSpPr>
          <p:cNvPr id="31747" name="Rectangle 5">
            <a:extLst>
              <a:ext uri="{FF2B5EF4-FFF2-40B4-BE49-F238E27FC236}">
                <a16:creationId xmlns:a16="http://schemas.microsoft.com/office/drawing/2014/main" id="{73B9FE3F-D21B-DA8A-D350-5ADAD0730F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1625" y="6140450"/>
            <a:ext cx="3281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200">
                <a:latin typeface="Arial" panose="020B0604020202020204" pitchFamily="34" charset="0"/>
              </a:rPr>
              <a:t>Nature Biotechnology, 2008, 26: 1135-45</a:t>
            </a:r>
          </a:p>
        </p:txBody>
      </p:sp>
      <p:sp>
        <p:nvSpPr>
          <p:cNvPr id="31753" name="TextBox 3">
            <a:extLst>
              <a:ext uri="{FF2B5EF4-FFF2-40B4-BE49-F238E27FC236}">
                <a16:creationId xmlns:a16="http://schemas.microsoft.com/office/drawing/2014/main" id="{91058337-BF12-C896-E078-68D1444E77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0" y="4476750"/>
            <a:ext cx="3109605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Arial" panose="020B0604020202020204" pitchFamily="34" charset="0"/>
              </a:rPr>
              <a:t>Bridge PCR on slides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Arial" panose="020B0604020202020204" pitchFamily="34" charset="0"/>
              </a:rPr>
              <a:t>(Illumina)</a:t>
            </a:r>
          </a:p>
        </p:txBody>
      </p:sp>
      <p:pic>
        <p:nvPicPr>
          <p:cNvPr id="31749" name="Picture 4" descr="Screen Shot 2015-02-08 at 5.22.52 PM.png">
            <a:extLst>
              <a:ext uri="{FF2B5EF4-FFF2-40B4-BE49-F238E27FC236}">
                <a16:creationId xmlns:a16="http://schemas.microsoft.com/office/drawing/2014/main" id="{C26EADD7-2889-8A7B-40F3-D9F0495E14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" y="2351088"/>
            <a:ext cx="2646363" cy="2125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50" name="TextBox 5">
            <a:extLst>
              <a:ext uri="{FF2B5EF4-FFF2-40B4-BE49-F238E27FC236}">
                <a16:creationId xmlns:a16="http://schemas.microsoft.com/office/drawing/2014/main" id="{BABE5424-246F-B658-3798-5DC32EFC1D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625" y="4476750"/>
            <a:ext cx="23368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Adaptor ligation</a:t>
            </a:r>
          </a:p>
        </p:txBody>
      </p:sp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E604B99E-94D8-9DA4-BCD7-0209509D25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5337" y="2880656"/>
            <a:ext cx="5902929" cy="130952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lide Number Placeholder 1">
            <a:extLst>
              <a:ext uri="{FF2B5EF4-FFF2-40B4-BE49-F238E27FC236}">
                <a16:creationId xmlns:a16="http://schemas.microsoft.com/office/drawing/2014/main" id="{0B61C773-3D35-DB9B-7F9A-307A2EDFE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F318369-01E7-824B-9337-FA2106DA7957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12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35842" name="Picture 3" descr="Screenshot 2018-02-05 18.47.22.png">
            <a:extLst>
              <a:ext uri="{FF2B5EF4-FFF2-40B4-BE49-F238E27FC236}">
                <a16:creationId xmlns:a16="http://schemas.microsoft.com/office/drawing/2014/main" id="{E5BB87B9-4187-1EC0-6AEB-106C84A823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5" y="2697163"/>
            <a:ext cx="8613775" cy="353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2DA3A48-E532-8E7C-EF18-B537DFB3E2FA}"/>
              </a:ext>
            </a:extLst>
          </p:cNvPr>
          <p:cNvSpPr txBox="1"/>
          <p:nvPr/>
        </p:nvSpPr>
        <p:spPr>
          <a:xfrm>
            <a:off x="498475" y="1157288"/>
            <a:ext cx="4673600" cy="12001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Two key technologies:</a:t>
            </a:r>
          </a:p>
          <a:p>
            <a:pPr marL="457200" indent="-457200" eaLnBrk="1" hangingPunct="1">
              <a:buFont typeface="+mj-lt"/>
              <a:buAutoNum type="arabicPeriod"/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Bridge PCR</a:t>
            </a:r>
          </a:p>
          <a:p>
            <a:pPr marL="457200" indent="-457200" eaLnBrk="1" hangingPunct="1">
              <a:buFont typeface="+mj-lt"/>
              <a:buAutoNum type="arabicPeriod"/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Reversible terminator chemistry  </a:t>
            </a:r>
          </a:p>
        </p:txBody>
      </p:sp>
      <p:sp>
        <p:nvSpPr>
          <p:cNvPr id="35844" name="Title 5">
            <a:extLst>
              <a:ext uri="{FF2B5EF4-FFF2-40B4-BE49-F238E27FC236}">
                <a16:creationId xmlns:a16="http://schemas.microsoft.com/office/drawing/2014/main" id="{8EBC0955-5AA2-3593-3A96-B5EEB5F4C79F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Illumina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>
            <a:extLst>
              <a:ext uri="{FF2B5EF4-FFF2-40B4-BE49-F238E27FC236}">
                <a16:creationId xmlns:a16="http://schemas.microsoft.com/office/drawing/2014/main" id="{900D1B22-4F5B-EFB8-6932-48DB5447378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246406" y="230674"/>
            <a:ext cx="4470400" cy="458787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err="1">
                <a:latin typeface="+mn-lt"/>
                <a:ea typeface="ＭＳ Ｐゴシック" charset="0"/>
                <a:cs typeface="ＭＳ Ｐゴシック" charset="0"/>
              </a:rPr>
              <a:t>Illumina</a:t>
            </a: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 sequencing</a:t>
            </a:r>
            <a:endParaRPr lang="en-US" sz="1600" dirty="0">
              <a:latin typeface="+mn-lt"/>
              <a:ea typeface="ＭＳ Ｐゴシック" charset="0"/>
              <a:cs typeface="ＭＳ Ｐゴシック" charset="0"/>
            </a:endParaRPr>
          </a:p>
        </p:txBody>
      </p:sp>
      <p:sp>
        <p:nvSpPr>
          <p:cNvPr id="36866" name="Slide Number Placeholder 4">
            <a:extLst>
              <a:ext uri="{FF2B5EF4-FFF2-40B4-BE49-F238E27FC236}">
                <a16:creationId xmlns:a16="http://schemas.microsoft.com/office/drawing/2014/main" id="{9202616A-9C01-41BA-2765-2A2C90666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0CF10D0-3F34-064E-A75B-DA3F542022C4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13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31748" name="Picture 6">
            <a:extLst>
              <a:ext uri="{FF2B5EF4-FFF2-40B4-BE49-F238E27FC236}">
                <a16:creationId xmlns:a16="http://schemas.microsoft.com/office/drawing/2014/main" id="{1387935E-CBBB-6FC9-5CBC-AC8E82B3BE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080" y="833909"/>
            <a:ext cx="8327840" cy="5887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Number Placeholder 1">
            <a:extLst>
              <a:ext uri="{FF2B5EF4-FFF2-40B4-BE49-F238E27FC236}">
                <a16:creationId xmlns:a16="http://schemas.microsoft.com/office/drawing/2014/main" id="{DDBF378A-0855-662A-3E9B-17B34F57D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04CD1C7-5FB6-9342-9BE9-1FF90C83E70E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14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37890" name="Picture 2" descr="Screenshot 2016-02-09 10.58.37.png">
            <a:extLst>
              <a:ext uri="{FF2B5EF4-FFF2-40B4-BE49-F238E27FC236}">
                <a16:creationId xmlns:a16="http://schemas.microsoft.com/office/drawing/2014/main" id="{05AAF2B6-1B9C-16BB-5E41-14F7C13C3B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463" y="3960813"/>
            <a:ext cx="4914900" cy="2144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1" name="Picture 4" descr="Screenshot 2016-02-09 10.58.22.png">
            <a:extLst>
              <a:ext uri="{FF2B5EF4-FFF2-40B4-BE49-F238E27FC236}">
                <a16:creationId xmlns:a16="http://schemas.microsoft.com/office/drawing/2014/main" id="{5883B44B-89AB-EB5C-7ACE-63F37B0565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463" y="1362075"/>
            <a:ext cx="4914900" cy="2293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2" name="Title 6">
            <a:extLst>
              <a:ext uri="{FF2B5EF4-FFF2-40B4-BE49-F238E27FC236}">
                <a16:creationId xmlns:a16="http://schemas.microsoft.com/office/drawing/2014/main" id="{021C15AB-5D1C-4FF2-3421-CD7B5545FEF5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Illumina Sequencers</a:t>
            </a:r>
          </a:p>
        </p:txBody>
      </p:sp>
      <p:pic>
        <p:nvPicPr>
          <p:cNvPr id="37893" name="Picture 1">
            <a:extLst>
              <a:ext uri="{FF2B5EF4-FFF2-40B4-BE49-F238E27FC236}">
                <a16:creationId xmlns:a16="http://schemas.microsoft.com/office/drawing/2014/main" id="{20973D27-05C6-EA51-8ACD-02541502EA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7125" y="1233488"/>
            <a:ext cx="4579938" cy="4941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4" name="TextBox 2">
            <a:extLst>
              <a:ext uri="{FF2B5EF4-FFF2-40B4-BE49-F238E27FC236}">
                <a16:creationId xmlns:a16="http://schemas.microsoft.com/office/drawing/2014/main" id="{3283C1E0-C4E3-BB5C-8D93-FB89FD6AFA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07138" y="4083050"/>
            <a:ext cx="2084387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600">
                <a:latin typeface="Arial" panose="020B0604020202020204" pitchFamily="34" charset="0"/>
              </a:rPr>
              <a:t>NovaSeq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DE60A-2E6A-4690-5562-2DD8D3DE3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930400"/>
            <a:ext cx="8229600" cy="2320925"/>
          </a:xfrm>
        </p:spPr>
        <p:txBody>
          <a:bodyPr/>
          <a:lstStyle/>
          <a:p>
            <a:pPr>
              <a:defRPr/>
            </a:pPr>
            <a:r>
              <a:rPr lang="en-US" sz="3600" dirty="0">
                <a:latin typeface="+mn-lt"/>
              </a:rPr>
              <a:t>When the single molecular sequencing technology is ready, 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amplification or cloning </a:t>
            </a:r>
            <a:r>
              <a:rPr lang="en-US" sz="3600" dirty="0">
                <a:latin typeface="+mn-lt"/>
              </a:rPr>
              <a:t>is not necessary.</a:t>
            </a:r>
          </a:p>
        </p:txBody>
      </p:sp>
      <p:sp>
        <p:nvSpPr>
          <p:cNvPr id="39938" name="Slide Number Placeholder 3">
            <a:extLst>
              <a:ext uri="{FF2B5EF4-FFF2-40B4-BE49-F238E27FC236}">
                <a16:creationId xmlns:a16="http://schemas.microsoft.com/office/drawing/2014/main" id="{04B9E8C3-092C-C774-B9E3-CF55930E3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355CCB5-5CA6-A447-83AD-629B71EF5A37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15</a:t>
            </a:fld>
            <a:endParaRPr lang="en-US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Number Placeholder 1">
            <a:extLst>
              <a:ext uri="{FF2B5EF4-FFF2-40B4-BE49-F238E27FC236}">
                <a16:creationId xmlns:a16="http://schemas.microsoft.com/office/drawing/2014/main" id="{9386184D-28D4-9C13-BDC7-9BADF5C2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F9CC9E5-7A9C-AB44-8273-1198D686927C}" type="slidenum">
              <a:rPr lang="en-US" altLang="zh-CN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16</a:t>
            </a:fld>
            <a:endParaRPr lang="en-US" altLang="zh-CN" sz="1200">
              <a:solidFill>
                <a:srgbClr val="898989"/>
              </a:solidFill>
            </a:endParaRPr>
          </a:p>
        </p:txBody>
      </p:sp>
      <p:sp>
        <p:nvSpPr>
          <p:cNvPr id="40962" name="Title 9">
            <a:extLst>
              <a:ext uri="{FF2B5EF4-FFF2-40B4-BE49-F238E27FC236}">
                <a16:creationId xmlns:a16="http://schemas.microsoft.com/office/drawing/2014/main" id="{78DD074E-912B-9311-7D66-985BF176F49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93675" y="111125"/>
            <a:ext cx="8880475" cy="78105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PacBio</a:t>
            </a:r>
            <a:r>
              <a:rPr lang="en-US" altLang="en-US" b="1">
                <a:ea typeface="ＭＳ Ｐゴシック" panose="020B0600070205080204" pitchFamily="34" charset="-128"/>
              </a:rPr>
              <a:t> </a:t>
            </a:r>
            <a:r>
              <a:rPr lang="en-US" altLang="en-US">
                <a:ea typeface="ＭＳ Ｐゴシック" panose="020B0600070205080204" pitchFamily="34" charset="-128"/>
              </a:rPr>
              <a:t>– Single Molecule Real Time (SMRT)</a:t>
            </a:r>
          </a:p>
        </p:txBody>
      </p:sp>
      <p:pic>
        <p:nvPicPr>
          <p:cNvPr id="40963" name="Picture 7">
            <a:extLst>
              <a:ext uri="{FF2B5EF4-FFF2-40B4-BE49-F238E27FC236}">
                <a16:creationId xmlns:a16="http://schemas.microsoft.com/office/drawing/2014/main" id="{66CD225F-CD46-FAE7-5C9E-298E761F40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1155700"/>
            <a:ext cx="3086100" cy="2709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4" name="TextBox 7">
            <a:extLst>
              <a:ext uri="{FF2B5EF4-FFF2-40B4-BE49-F238E27FC236}">
                <a16:creationId xmlns:a16="http://schemas.microsoft.com/office/drawing/2014/main" id="{65A25316-EFB9-2278-7E98-88E5CBF345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2100" y="4535488"/>
            <a:ext cx="4406900" cy="193992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 typeface="Arial" charset="0"/>
              <a:buChar char="•"/>
              <a:defRPr/>
            </a:pPr>
            <a:r>
              <a:rPr lang="en-US" sz="2000" dirty="0">
                <a:latin typeface="+mn-lt"/>
              </a:rPr>
              <a:t> Single molecule sequencing</a:t>
            </a:r>
          </a:p>
          <a:p>
            <a:pPr eaLnBrk="1" hangingPunct="1">
              <a:buFont typeface="Arial" charset="0"/>
              <a:buChar char="•"/>
              <a:defRPr/>
            </a:pPr>
            <a:r>
              <a:rPr lang="en-US" sz="2000" dirty="0">
                <a:latin typeface="+mn-lt"/>
              </a:rPr>
              <a:t> no amplifications required</a:t>
            </a:r>
          </a:p>
          <a:p>
            <a:pPr eaLnBrk="1" hangingPunct="1">
              <a:buFont typeface="Arial" charset="0"/>
              <a:buChar char="•"/>
              <a:defRPr/>
            </a:pPr>
            <a:r>
              <a:rPr lang="en-US" sz="2000" dirty="0">
                <a:latin typeface="+mn-lt"/>
              </a:rPr>
              <a:t> up to 70+ </a:t>
            </a:r>
            <a:r>
              <a:rPr lang="en-US" sz="2000" dirty="0" err="1">
                <a:latin typeface="+mn-lt"/>
              </a:rPr>
              <a:t>kbp</a:t>
            </a:r>
            <a:r>
              <a:rPr lang="en-US" sz="2000" dirty="0">
                <a:latin typeface="+mn-lt"/>
              </a:rPr>
              <a:t> sequencing</a:t>
            </a:r>
          </a:p>
          <a:p>
            <a:pPr eaLnBrk="1" hangingPunct="1">
              <a:buFont typeface="Arial" charset="0"/>
              <a:buChar char="•"/>
              <a:defRPr/>
            </a:pPr>
            <a:r>
              <a:rPr lang="en-US" sz="2000" dirty="0">
                <a:latin typeface="+mn-lt"/>
              </a:rPr>
              <a:t> Moderate sequencing throughput</a:t>
            </a:r>
          </a:p>
          <a:p>
            <a:pPr eaLnBrk="1" hangingPunct="1">
              <a:buFont typeface="Arial" charset="0"/>
              <a:buChar char="•"/>
              <a:defRPr/>
            </a:pPr>
            <a:r>
              <a:rPr lang="en-US" sz="2000" dirty="0">
                <a:latin typeface="+mn-lt"/>
              </a:rPr>
              <a:t> high sequencing error rate (</a:t>
            </a:r>
            <a:r>
              <a:rPr lang="en-US" sz="2000" dirty="0">
                <a:solidFill>
                  <a:srgbClr val="FF0000"/>
                </a:solidFill>
                <a:latin typeface="+mn-lt"/>
              </a:rPr>
              <a:t>1-5%</a:t>
            </a:r>
            <a:r>
              <a:rPr lang="en-US" sz="2000" dirty="0">
                <a:latin typeface="+mn-lt"/>
              </a:rPr>
              <a:t>, random, no-context-specific errors)</a:t>
            </a:r>
          </a:p>
        </p:txBody>
      </p:sp>
      <p:pic>
        <p:nvPicPr>
          <p:cNvPr id="40965" name="Picture 1">
            <a:extLst>
              <a:ext uri="{FF2B5EF4-FFF2-40B4-BE49-F238E27FC236}">
                <a16:creationId xmlns:a16="http://schemas.microsoft.com/office/drawing/2014/main" id="{195A5F33-4893-EEF5-243F-41E1A5BCF3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4138" y="892175"/>
            <a:ext cx="5262562" cy="4827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66" name="TextBox 2">
            <a:extLst>
              <a:ext uri="{FF2B5EF4-FFF2-40B4-BE49-F238E27FC236}">
                <a16:creationId xmlns:a16="http://schemas.microsoft.com/office/drawing/2014/main" id="{4F3476A2-E98F-BADB-A95F-7E9ABC9F3D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5113" y="6475413"/>
            <a:ext cx="841375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000">
                <a:latin typeface="Arial" panose="020B0604020202020204" pitchFamily="34" charset="0"/>
              </a:rPr>
              <a:t>pacbio.com</a:t>
            </a:r>
          </a:p>
        </p:txBody>
      </p:sp>
      <p:sp>
        <p:nvSpPr>
          <p:cNvPr id="5" name="TextBox 4">
            <a:hlinkClick r:id="rId4"/>
            <a:extLst>
              <a:ext uri="{FF2B5EF4-FFF2-40B4-BE49-F238E27FC236}">
                <a16:creationId xmlns:a16="http://schemas.microsoft.com/office/drawing/2014/main" id="{E2E0EA7C-D816-5D9C-6EB2-534A0E692E57}"/>
              </a:ext>
            </a:extLst>
          </p:cNvPr>
          <p:cNvSpPr txBox="1"/>
          <p:nvPr/>
        </p:nvSpPr>
        <p:spPr>
          <a:xfrm>
            <a:off x="1311275" y="3924300"/>
            <a:ext cx="1843088" cy="36988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hangingPunct="1">
              <a:defRPr/>
            </a:pPr>
            <a:r>
              <a:rPr lang="en-US" sz="1800" dirty="0">
                <a:latin typeface="+mn-lt"/>
                <a:ea typeface="ＭＳ Ｐゴシック" charset="0"/>
                <a:cs typeface="ＭＳ Ｐゴシック" charset="0"/>
                <a:hlinkClick r:id="rId4"/>
              </a:rPr>
              <a:t>PacBio tech video</a:t>
            </a:r>
            <a:endParaRPr lang="en-US" sz="1800" dirty="0">
              <a:latin typeface="+mn-lt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Slide Number Placeholder 1">
            <a:extLst>
              <a:ext uri="{FF2B5EF4-FFF2-40B4-BE49-F238E27FC236}">
                <a16:creationId xmlns:a16="http://schemas.microsoft.com/office/drawing/2014/main" id="{A348D56F-7C29-A6E8-2FFC-96C0E5F20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0F03213-2CCC-A949-A1FC-D46AB3CA761B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17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41986" name="Picture 3" descr="Screenshot 2019-01-30 12.07.03.png">
            <a:extLst>
              <a:ext uri="{FF2B5EF4-FFF2-40B4-BE49-F238E27FC236}">
                <a16:creationId xmlns:a16="http://schemas.microsoft.com/office/drawing/2014/main" id="{2AC60761-D215-ED3B-1570-6CFB7F38AF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0963" y="1150938"/>
            <a:ext cx="6513512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987" name="Title 4">
            <a:extLst>
              <a:ext uri="{FF2B5EF4-FFF2-40B4-BE49-F238E27FC236}">
                <a16:creationId xmlns:a16="http://schemas.microsoft.com/office/drawing/2014/main" id="{D13C052E-B446-8F08-9F5A-E0DD52F8EDC4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PacBio library prep workflow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A44FF54-D76D-EB7F-4763-7CE504E45181}"/>
              </a:ext>
            </a:extLst>
          </p:cNvPr>
          <p:cNvSpPr/>
          <p:nvPr/>
        </p:nvSpPr>
        <p:spPr>
          <a:xfrm>
            <a:off x="1055688" y="1068388"/>
            <a:ext cx="2454275" cy="723900"/>
          </a:xfrm>
          <a:prstGeom prst="ellipse">
            <a:avLst/>
          </a:prstGeom>
          <a:noFill/>
          <a:ln w="190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E08A67F-019E-B8FA-4BF9-E3577A1DA775}"/>
              </a:ext>
            </a:extLst>
          </p:cNvPr>
          <p:cNvSpPr/>
          <p:nvPr/>
        </p:nvSpPr>
        <p:spPr>
          <a:xfrm>
            <a:off x="1055688" y="3455988"/>
            <a:ext cx="2454275" cy="723900"/>
          </a:xfrm>
          <a:prstGeom prst="ellipse">
            <a:avLst/>
          </a:prstGeom>
          <a:noFill/>
          <a:ln w="190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09882FA-78C8-DDF5-DA6D-75828A809104}"/>
              </a:ext>
            </a:extLst>
          </p:cNvPr>
          <p:cNvSpPr/>
          <p:nvPr/>
        </p:nvSpPr>
        <p:spPr>
          <a:xfrm>
            <a:off x="1055688" y="5838825"/>
            <a:ext cx="2454275" cy="723900"/>
          </a:xfrm>
          <a:prstGeom prst="ellipse">
            <a:avLst/>
          </a:prstGeom>
          <a:noFill/>
          <a:ln w="190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Slide Number Placeholder 1">
            <a:extLst>
              <a:ext uri="{FF2B5EF4-FFF2-40B4-BE49-F238E27FC236}">
                <a16:creationId xmlns:a16="http://schemas.microsoft.com/office/drawing/2014/main" id="{6A631DFF-62D7-467F-6E8C-64D8A5BC5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FE42466-EF34-D54A-AAAA-3FCF86ECFCFE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18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43010" name="Picture 2">
            <a:extLst>
              <a:ext uri="{FF2B5EF4-FFF2-40B4-BE49-F238E27FC236}">
                <a16:creationId xmlns:a16="http://schemas.microsoft.com/office/drawing/2014/main" id="{89E74F08-E2AF-1179-8AEA-6E71519EA4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850" y="3271838"/>
            <a:ext cx="3651250" cy="3198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1" name="Picture 3">
            <a:extLst>
              <a:ext uri="{FF2B5EF4-FFF2-40B4-BE49-F238E27FC236}">
                <a16:creationId xmlns:a16="http://schemas.microsoft.com/office/drawing/2014/main" id="{379001CF-7E8D-800E-113D-99D801329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1400" y="3271838"/>
            <a:ext cx="3651250" cy="3198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2" name="Title 4">
            <a:extLst>
              <a:ext uri="{FF2B5EF4-FFF2-40B4-BE49-F238E27FC236}">
                <a16:creationId xmlns:a16="http://schemas.microsoft.com/office/drawing/2014/main" id="{63B7C72E-08F2-8E44-3112-E449B60B5868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Less biases (e.g., GC)</a:t>
            </a:r>
          </a:p>
        </p:txBody>
      </p:sp>
      <p:pic>
        <p:nvPicPr>
          <p:cNvPr id="43013" name="Picture 5">
            <a:extLst>
              <a:ext uri="{FF2B5EF4-FFF2-40B4-BE49-F238E27FC236}">
                <a16:creationId xmlns:a16="http://schemas.microsoft.com/office/drawing/2014/main" id="{D946A3E4-D872-10C8-01FE-7CB6684B78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6750" y="998538"/>
            <a:ext cx="2730500" cy="273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4" name="TextBox 6">
            <a:extLst>
              <a:ext uri="{FF2B5EF4-FFF2-40B4-BE49-F238E27FC236}">
                <a16:creationId xmlns:a16="http://schemas.microsoft.com/office/drawing/2014/main" id="{61B63E84-AFB0-4ADC-80FB-46E17508BE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5638" y="6470650"/>
            <a:ext cx="298132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200">
                <a:latin typeface="Arial" panose="020B0604020202020204" pitchFamily="34" charset="0"/>
              </a:rPr>
              <a:t>Peng </a:t>
            </a:r>
            <a:r>
              <a:rPr lang="en-US" altLang="en-US" sz="1200" i="1">
                <a:latin typeface="Arial" panose="020B0604020202020204" pitchFamily="34" charset="0"/>
              </a:rPr>
              <a:t>et al</a:t>
            </a:r>
            <a:r>
              <a:rPr lang="en-US" altLang="en-US" sz="1200">
                <a:latin typeface="Arial" panose="020B0604020202020204" pitchFamily="34" charset="0"/>
              </a:rPr>
              <a:t>., BMC Genomics, 2016, 17:21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6CD997-30C7-22E5-9179-8B664ED827CE}"/>
              </a:ext>
            </a:extLst>
          </p:cNvPr>
          <p:cNvSpPr txBox="1"/>
          <p:nvPr/>
        </p:nvSpPr>
        <p:spPr>
          <a:xfrm>
            <a:off x="5314950" y="998538"/>
            <a:ext cx="1093788" cy="4619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pacbio</a:t>
            </a:r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A03CB4-3BC6-BA4F-29B4-8B4A662B61FF}"/>
              </a:ext>
            </a:extLst>
          </p:cNvPr>
          <p:cNvSpPr txBox="1"/>
          <p:nvPr/>
        </p:nvSpPr>
        <p:spPr>
          <a:xfrm>
            <a:off x="4516438" y="2144713"/>
            <a:ext cx="1247775" cy="4619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Illumina</a:t>
            </a:r>
          </a:p>
        </p:txBody>
      </p:sp>
      <p:sp>
        <p:nvSpPr>
          <p:cNvPr id="43017" name="TextBox 3">
            <a:extLst>
              <a:ext uri="{FF2B5EF4-FFF2-40B4-BE49-F238E27FC236}">
                <a16:creationId xmlns:a16="http://schemas.microsoft.com/office/drawing/2014/main" id="{DC345303-A0FA-B6E3-7775-9365C80948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8638" y="1774825"/>
            <a:ext cx="267811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Coverage map (depth per region)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Slide Number Placeholder 1">
            <a:extLst>
              <a:ext uri="{FF2B5EF4-FFF2-40B4-BE49-F238E27FC236}">
                <a16:creationId xmlns:a16="http://schemas.microsoft.com/office/drawing/2014/main" id="{44FC189C-7024-B4F3-4BEA-8CA1772F3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7B59D16-711F-854D-9E38-08AB38265A54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19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44034" name="Picture 2" descr="PacBio_progress2014.png">
            <a:extLst>
              <a:ext uri="{FF2B5EF4-FFF2-40B4-BE49-F238E27FC236}">
                <a16:creationId xmlns:a16="http://schemas.microsoft.com/office/drawing/2014/main" id="{9CAE1985-E79B-099E-EB0A-C8F22FEC28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175" y="1495425"/>
            <a:ext cx="8647113" cy="3509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035" name="TextBox 3">
            <a:extLst>
              <a:ext uri="{FF2B5EF4-FFF2-40B4-BE49-F238E27FC236}">
                <a16:creationId xmlns:a16="http://schemas.microsoft.com/office/drawing/2014/main" id="{5153F662-753F-C6BD-8A39-A021D9D2EB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5097463"/>
            <a:ext cx="8350250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PacBio has solved </a:t>
            </a:r>
            <a:r>
              <a:rPr lang="en-US" altLang="en-US" sz="2400" i="1">
                <a:latin typeface="Arial" panose="020B0604020202020204" pitchFamily="34" charset="0"/>
              </a:rPr>
              <a:t>de novo </a:t>
            </a:r>
            <a:r>
              <a:rPr lang="en-US" altLang="en-US" sz="2400">
                <a:latin typeface="Arial" panose="020B0604020202020204" pitchFamily="34" charset="0"/>
              </a:rPr>
              <a:t>assemblies of most bacterial genomes and it will solve assemblies of small “simple” genomes (e.g., &lt;500 Mbp) with increasing read length and improved sequencing quality.</a:t>
            </a:r>
          </a:p>
        </p:txBody>
      </p:sp>
      <p:sp>
        <p:nvSpPr>
          <p:cNvPr id="44036" name="Title 4">
            <a:extLst>
              <a:ext uri="{FF2B5EF4-FFF2-40B4-BE49-F238E27FC236}">
                <a16:creationId xmlns:a16="http://schemas.microsoft.com/office/drawing/2014/main" id="{F12BC1A2-0989-B097-7DE6-86B3E9BFF4C8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PacBio for genome assembly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>
            <a:extLst>
              <a:ext uri="{FF2B5EF4-FFF2-40B4-BE49-F238E27FC236}">
                <a16:creationId xmlns:a16="http://schemas.microsoft.com/office/drawing/2014/main" id="{EA0B20E1-B36B-AEED-AAE3-28AC549AE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Unix commands</a:t>
            </a:r>
          </a:p>
        </p:txBody>
      </p:sp>
      <p:sp>
        <p:nvSpPr>
          <p:cNvPr id="16386" name="Content Placeholder 2">
            <a:extLst>
              <a:ext uri="{FF2B5EF4-FFF2-40B4-BE49-F238E27FC236}">
                <a16:creationId xmlns:a16="http://schemas.microsoft.com/office/drawing/2014/main" id="{95998330-63F7-9115-61BB-E7CC897FC1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363" y="1098550"/>
            <a:ext cx="7450137" cy="5092700"/>
          </a:xfrm>
        </p:spPr>
        <p:txBody>
          <a:bodyPr/>
          <a:lstStyle/>
          <a:p>
            <a:r>
              <a:rPr lang="en-US" altLang="en-US" b="1">
                <a:solidFill>
                  <a:srgbClr val="17375E"/>
                </a:solidFill>
                <a:ea typeface="ＭＳ Ｐゴシック" panose="020B0600070205080204" pitchFamily="34" charset="-128"/>
              </a:rPr>
              <a:t>cd</a:t>
            </a:r>
            <a:r>
              <a:rPr lang="en-US" altLang="en-US" b="1">
                <a:ea typeface="ＭＳ Ｐゴシック" panose="020B0600070205080204" pitchFamily="34" charset="-128"/>
              </a:rPr>
              <a:t> </a:t>
            </a:r>
            <a:r>
              <a:rPr lang="en-US" altLang="en-US">
                <a:ea typeface="ＭＳ Ｐゴシック" panose="020B0600070205080204" pitchFamily="34" charset="-128"/>
              </a:rPr>
              <a:t>- change the working directory</a:t>
            </a:r>
          </a:p>
          <a:p>
            <a:r>
              <a:rPr lang="en-US" altLang="en-US" b="1">
                <a:solidFill>
                  <a:srgbClr val="17375E"/>
                </a:solidFill>
                <a:ea typeface="ＭＳ Ｐゴシック" panose="020B0600070205080204" pitchFamily="34" charset="-128"/>
              </a:rPr>
              <a:t>mkdir</a:t>
            </a:r>
            <a:r>
              <a:rPr lang="en-US" altLang="en-US" b="1">
                <a:ea typeface="ＭＳ Ｐゴシック" panose="020B0600070205080204" pitchFamily="34" charset="-128"/>
              </a:rPr>
              <a:t> </a:t>
            </a:r>
            <a:r>
              <a:rPr lang="en-US" altLang="en-US">
                <a:ea typeface="ＭＳ Ｐゴシック" panose="020B0600070205080204" pitchFamily="34" charset="-128"/>
              </a:rPr>
              <a:t>- make directories</a:t>
            </a:r>
          </a:p>
          <a:p>
            <a:r>
              <a:rPr lang="en-US" altLang="en-US" b="1">
                <a:solidFill>
                  <a:srgbClr val="17375E"/>
                </a:solidFill>
                <a:ea typeface="ＭＳ Ｐゴシック" panose="020B0600070205080204" pitchFamily="34" charset="-128"/>
              </a:rPr>
              <a:t>pwd</a:t>
            </a:r>
            <a:r>
              <a:rPr lang="en-US" altLang="en-US">
                <a:ea typeface="ＭＳ Ｐゴシック" panose="020B0600070205080204" pitchFamily="34" charset="-128"/>
              </a:rPr>
              <a:t> - print name of current working directory</a:t>
            </a:r>
          </a:p>
          <a:p>
            <a:r>
              <a:rPr lang="en-US" altLang="en-US" b="1">
                <a:solidFill>
                  <a:srgbClr val="17375E"/>
                </a:solidFill>
                <a:ea typeface="ＭＳ Ｐゴシック" panose="020B0600070205080204" pitchFamily="34" charset="-128"/>
              </a:rPr>
              <a:t>ls</a:t>
            </a:r>
            <a:r>
              <a:rPr lang="en-US" altLang="en-US">
                <a:ea typeface="ＭＳ Ｐゴシック" panose="020B0600070205080204" pitchFamily="34" charset="-128"/>
              </a:rPr>
              <a:t> – list directory contents</a:t>
            </a:r>
          </a:p>
          <a:p>
            <a:r>
              <a:rPr lang="en-US" altLang="en-US" b="1">
                <a:solidFill>
                  <a:srgbClr val="17375E"/>
                </a:solidFill>
                <a:ea typeface="ＭＳ Ｐゴシック" panose="020B0600070205080204" pitchFamily="34" charset="-128"/>
              </a:rPr>
              <a:t>chmod</a:t>
            </a:r>
            <a:r>
              <a:rPr lang="en-US" altLang="en-US">
                <a:ea typeface="ＭＳ Ｐゴシック" panose="020B0600070205080204" pitchFamily="34" charset="-128"/>
              </a:rPr>
              <a:t> - change the access permissions to files and directories</a:t>
            </a:r>
          </a:p>
          <a:p>
            <a:pPr>
              <a:buFont typeface="Arial" panose="020B0604020202020204" pitchFamily="34" charset="0"/>
              <a:buNone/>
            </a:pPr>
            <a:endParaRPr lang="en-US" altLang="en-US">
              <a:ea typeface="ＭＳ Ｐゴシック" panose="020B0600070205080204" pitchFamily="34" charset="-128"/>
            </a:endParaRPr>
          </a:p>
          <a:p>
            <a:r>
              <a:rPr lang="en-US" altLang="en-US" b="1">
                <a:solidFill>
                  <a:srgbClr val="17375E"/>
                </a:solidFill>
                <a:ea typeface="ＭＳ Ｐゴシック" panose="020B0600070205080204" pitchFamily="34" charset="-128"/>
              </a:rPr>
              <a:t>head</a:t>
            </a:r>
            <a:r>
              <a:rPr lang="en-US" altLang="en-US">
                <a:ea typeface="ＭＳ Ｐゴシック" panose="020B0600070205080204" pitchFamily="34" charset="-128"/>
              </a:rPr>
              <a:t> - output the first part of files</a:t>
            </a:r>
          </a:p>
          <a:p>
            <a:r>
              <a:rPr lang="en-US" altLang="en-US" b="1">
                <a:solidFill>
                  <a:srgbClr val="17375E"/>
                </a:solidFill>
                <a:ea typeface="ＭＳ Ｐゴシック" panose="020B0600070205080204" pitchFamily="34" charset="-128"/>
              </a:rPr>
              <a:t>tail</a:t>
            </a:r>
            <a:r>
              <a:rPr lang="en-US" altLang="en-US">
                <a:ea typeface="ＭＳ Ｐゴシック" panose="020B0600070205080204" pitchFamily="34" charset="-128"/>
              </a:rPr>
              <a:t> - output the last part of files</a:t>
            </a:r>
          </a:p>
          <a:p>
            <a:r>
              <a:rPr lang="en-US" altLang="en-US" b="1">
                <a:solidFill>
                  <a:srgbClr val="17375E"/>
                </a:solidFill>
                <a:ea typeface="ＭＳ Ｐゴシック" panose="020B0600070205080204" pitchFamily="34" charset="-128"/>
              </a:rPr>
              <a:t>more</a:t>
            </a:r>
            <a:r>
              <a:rPr lang="en-US" altLang="en-US">
                <a:ea typeface="ＭＳ Ｐゴシック" panose="020B0600070205080204" pitchFamily="34" charset="-128"/>
              </a:rPr>
              <a:t> and </a:t>
            </a:r>
            <a:r>
              <a:rPr lang="en-US" altLang="en-US" b="1">
                <a:solidFill>
                  <a:srgbClr val="17375E"/>
                </a:solidFill>
                <a:ea typeface="ＭＳ Ｐゴシック" panose="020B0600070205080204" pitchFamily="34" charset="-128"/>
              </a:rPr>
              <a:t>less</a:t>
            </a:r>
            <a:r>
              <a:rPr lang="en-US" altLang="en-US">
                <a:ea typeface="ＭＳ Ｐゴシック" panose="020B0600070205080204" pitchFamily="34" charset="-128"/>
              </a:rPr>
              <a:t> display contents of large files page by page or scroll line by line up and down</a:t>
            </a:r>
          </a:p>
          <a:p>
            <a:r>
              <a:rPr lang="en-US" altLang="en-US" b="1">
                <a:solidFill>
                  <a:srgbClr val="17375E"/>
                </a:solidFill>
                <a:ea typeface="ＭＳ Ｐゴシック" panose="020B0600070205080204" pitchFamily="34" charset="-128"/>
              </a:rPr>
              <a:t>cat</a:t>
            </a:r>
            <a:r>
              <a:rPr lang="en-US" altLang="en-US" b="1">
                <a:ea typeface="ＭＳ Ｐゴシック" panose="020B0600070205080204" pitchFamily="34" charset="-128"/>
              </a:rPr>
              <a:t> </a:t>
            </a:r>
            <a:r>
              <a:rPr lang="en-US" altLang="en-US">
                <a:ea typeface="ＭＳ Ｐゴシック" panose="020B0600070205080204" pitchFamily="34" charset="-128"/>
              </a:rPr>
              <a:t>- concatenate files</a:t>
            </a:r>
            <a:endParaRPr lang="en-US" altLang="en-US" b="1" u="sng">
              <a:ea typeface="ＭＳ Ｐゴシック" panose="020B0600070205080204" pitchFamily="34" charset="-128"/>
            </a:endParaRPr>
          </a:p>
          <a:p>
            <a:r>
              <a:rPr lang="en-US" altLang="en-US" b="1">
                <a:solidFill>
                  <a:srgbClr val="17375E"/>
                </a:solidFill>
                <a:ea typeface="ＭＳ Ｐゴシック" panose="020B0600070205080204" pitchFamily="34" charset="-128"/>
              </a:rPr>
              <a:t>paste</a:t>
            </a:r>
            <a:r>
              <a:rPr lang="en-US" altLang="en-US" b="1">
                <a:ea typeface="ＭＳ Ｐゴシック" panose="020B0600070205080204" pitchFamily="34" charset="-128"/>
              </a:rPr>
              <a:t> </a:t>
            </a:r>
            <a:r>
              <a:rPr lang="en-US" altLang="en-US">
                <a:ea typeface="ＭＳ Ｐゴシック" panose="020B0600070205080204" pitchFamily="34" charset="-128"/>
              </a:rPr>
              <a:t>- merge lines of files</a:t>
            </a:r>
          </a:p>
          <a:p>
            <a:r>
              <a:rPr lang="en-US" altLang="en-US" b="1">
                <a:ea typeface="ＭＳ Ｐゴシック" panose="020B0600070205080204" pitchFamily="34" charset="-128"/>
              </a:rPr>
              <a:t>wc</a:t>
            </a:r>
            <a:r>
              <a:rPr lang="en-US" altLang="en-US">
                <a:ea typeface="ＭＳ Ｐゴシック" panose="020B0600070205080204" pitchFamily="34" charset="-128"/>
              </a:rPr>
              <a:t> - print line, word, and bytes for each file</a:t>
            </a:r>
          </a:p>
          <a:p>
            <a:r>
              <a:rPr lang="en-US" altLang="en-US" b="1">
                <a:solidFill>
                  <a:srgbClr val="17375E"/>
                </a:solidFill>
                <a:ea typeface="ＭＳ Ｐゴシック" panose="020B0600070205080204" pitchFamily="34" charset="-128"/>
              </a:rPr>
              <a:t>grep</a:t>
            </a:r>
            <a:r>
              <a:rPr lang="en-US" altLang="en-US">
                <a:ea typeface="ＭＳ Ｐゴシック" panose="020B0600070205080204" pitchFamily="34" charset="-128"/>
              </a:rPr>
              <a:t> - print lines matching a pattern</a:t>
            </a:r>
          </a:p>
        </p:txBody>
      </p:sp>
      <p:sp>
        <p:nvSpPr>
          <p:cNvPr id="16387" name="Slide Number Placeholder 3">
            <a:extLst>
              <a:ext uri="{FF2B5EF4-FFF2-40B4-BE49-F238E27FC236}">
                <a16:creationId xmlns:a16="http://schemas.microsoft.com/office/drawing/2014/main" id="{89CA9382-7ACD-1062-B538-CBE1DBBEB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676428D-9858-6F4D-BBC0-0AC298A5C4C0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16388" name="Picture 4">
            <a:extLst>
              <a:ext uri="{FF2B5EF4-FFF2-40B4-BE49-F238E27FC236}">
                <a16:creationId xmlns:a16="http://schemas.microsoft.com/office/drawing/2014/main" id="{201145D1-4343-A775-19C7-1FC3E08A6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2488" y="98425"/>
            <a:ext cx="1576387" cy="2332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Slide Number Placeholder 1">
            <a:extLst>
              <a:ext uri="{FF2B5EF4-FFF2-40B4-BE49-F238E27FC236}">
                <a16:creationId xmlns:a16="http://schemas.microsoft.com/office/drawing/2014/main" id="{7B660140-A416-7482-58D0-945D3AFED841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B0E5D82-F886-1E4E-96D3-135AF82C0E3B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20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45058" name="Rectangle 2">
            <a:extLst>
              <a:ext uri="{FF2B5EF4-FFF2-40B4-BE49-F238E27FC236}">
                <a16:creationId xmlns:a16="http://schemas.microsoft.com/office/drawing/2014/main" id="{C5A561C9-55D9-6B53-043D-44BA81F98B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95938" y="6305550"/>
            <a:ext cx="2212975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200">
                <a:latin typeface="Arial" panose="020B0604020202020204" pitchFamily="34" charset="0"/>
              </a:rPr>
              <a:t>Scientific Data, 2020, 7:399</a:t>
            </a:r>
          </a:p>
        </p:txBody>
      </p:sp>
      <p:pic>
        <p:nvPicPr>
          <p:cNvPr id="45059" name="Picture 4" descr="Diagram&#10;&#10;Description automatically generated">
            <a:extLst>
              <a:ext uri="{FF2B5EF4-FFF2-40B4-BE49-F238E27FC236}">
                <a16:creationId xmlns:a16="http://schemas.microsoft.com/office/drawing/2014/main" id="{A30286AA-606B-ACFC-1BC0-6CDEF692F2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0463" y="909638"/>
            <a:ext cx="3400425" cy="5762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5060" name="Title 4">
            <a:extLst>
              <a:ext uri="{FF2B5EF4-FFF2-40B4-BE49-F238E27FC236}">
                <a16:creationId xmlns:a16="http://schemas.microsoft.com/office/drawing/2014/main" id="{9E16CA24-E4E0-BFA6-4995-2F4939A439B7}"/>
              </a:ext>
            </a:extLst>
          </p:cNvPr>
          <p:cNvSpPr txBox="1">
            <a:spLocks/>
          </p:cNvSpPr>
          <p:nvPr/>
        </p:nvSpPr>
        <p:spPr bwMode="auto">
          <a:xfrm>
            <a:off x="457200" y="185738"/>
            <a:ext cx="8229600" cy="72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3200"/>
              <a:t>HiFi PacBio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AA3DE7-4665-B0C5-901E-D0558E2BC0D5}"/>
              </a:ext>
            </a:extLst>
          </p:cNvPr>
          <p:cNvSpPr txBox="1"/>
          <p:nvPr/>
        </p:nvSpPr>
        <p:spPr>
          <a:xfrm>
            <a:off x="5257800" y="2765425"/>
            <a:ext cx="3254375" cy="1201738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3600" dirty="0">
                <a:latin typeface="Calibri Light" panose="020F0302020204030204" pitchFamily="34" charset="0"/>
                <a:cs typeface="Calibri Light" panose="020F0302020204030204" pitchFamily="34" charset="0"/>
              </a:rPr>
              <a:t>Up to 25 kb with</a:t>
            </a:r>
          </a:p>
          <a:p>
            <a:pPr eaLnBrk="1" hangingPunct="1">
              <a:defRPr/>
            </a:pPr>
            <a:r>
              <a:rPr lang="en-US" sz="3600" b="1" dirty="0">
                <a:solidFill>
                  <a:schemeClr val="accent3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~99% </a:t>
            </a:r>
            <a:r>
              <a:rPr lang="en-US" sz="3600" dirty="0">
                <a:latin typeface="Calibri Light" panose="020F0302020204030204" pitchFamily="34" charset="0"/>
                <a:cs typeface="Calibri Light" panose="020F0302020204030204" pitchFamily="34" charset="0"/>
              </a:rPr>
              <a:t>accuracy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Slide Number Placeholder 1">
            <a:extLst>
              <a:ext uri="{FF2B5EF4-FFF2-40B4-BE49-F238E27FC236}">
                <a16:creationId xmlns:a16="http://schemas.microsoft.com/office/drawing/2014/main" id="{F1433B32-64B9-48B9-48FB-B699C53E7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5159645-CB27-0748-9451-4AF4F5E34C51}" type="slidenum">
              <a:rPr lang="en-US" altLang="zh-CN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21</a:t>
            </a:fld>
            <a:endParaRPr lang="en-US" altLang="zh-CN" sz="1200">
              <a:solidFill>
                <a:srgbClr val="898989"/>
              </a:solidFill>
            </a:endParaRPr>
          </a:p>
        </p:txBody>
      </p:sp>
      <p:sp>
        <p:nvSpPr>
          <p:cNvPr id="46082" name="Title 9">
            <a:extLst>
              <a:ext uri="{FF2B5EF4-FFF2-40B4-BE49-F238E27FC236}">
                <a16:creationId xmlns:a16="http://schemas.microsoft.com/office/drawing/2014/main" id="{9C73BF58-9315-C544-5C79-4B1D4434502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13335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en-US" b="1">
                <a:ea typeface="ＭＳ Ｐゴシック" panose="020B0600070205080204" pitchFamily="34" charset="-128"/>
              </a:rPr>
              <a:t>Oxford Nanopore</a:t>
            </a:r>
            <a:br>
              <a:rPr lang="en-US" altLang="en-US">
                <a:ea typeface="ＭＳ Ｐゴシック" panose="020B0600070205080204" pitchFamily="34" charset="-128"/>
              </a:rPr>
            </a:br>
            <a:r>
              <a:rPr lang="en-US" altLang="en-US" sz="1800">
                <a:ea typeface="ＭＳ Ｐゴシック" panose="020B0600070205080204" pitchFamily="34" charset="-128"/>
              </a:rPr>
              <a:t>A promising technology</a:t>
            </a:r>
          </a:p>
        </p:txBody>
      </p:sp>
      <p:sp>
        <p:nvSpPr>
          <p:cNvPr id="2" name="Rectangle 8">
            <a:extLst>
              <a:ext uri="{FF2B5EF4-FFF2-40B4-BE49-F238E27FC236}">
                <a16:creationId xmlns:a16="http://schemas.microsoft.com/office/drawing/2014/main" id="{B19D12D4-314E-ECC6-EE34-B7CB37F1B0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11650" y="4586288"/>
            <a:ext cx="4629150" cy="157003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marL="285750" indent="-285750" eaLnBrk="1" hangingPunct="1">
              <a:buFont typeface="Arial"/>
              <a:buChar char="•"/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Single molecular sequencing</a:t>
            </a:r>
          </a:p>
          <a:p>
            <a:pPr marL="285750" indent="-285750" eaLnBrk="1" hangingPunct="1">
              <a:buFont typeface="Arial"/>
              <a:buChar char="•"/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No amplifications</a:t>
            </a:r>
          </a:p>
          <a:p>
            <a:pPr marL="285750" indent="-285750" eaLnBrk="1" hangingPunct="1">
              <a:buFont typeface="Arial"/>
              <a:buChar char="•"/>
              <a:defRPr/>
            </a:pPr>
            <a:r>
              <a:rPr lang="en-US" b="1" dirty="0">
                <a:solidFill>
                  <a:srgbClr val="FF0000"/>
                </a:solidFill>
                <a:latin typeface="+mn-lt"/>
                <a:ea typeface="ＭＳ Ｐゴシック" charset="0"/>
                <a:cs typeface="ＭＳ Ｐゴシック" charset="0"/>
              </a:rPr>
              <a:t>Long reads (typically 10-200kb)</a:t>
            </a:r>
          </a:p>
          <a:p>
            <a:pPr marL="285750" indent="-285750" eaLnBrk="1" hangingPunct="1">
              <a:buFont typeface="Arial"/>
              <a:buChar char="•"/>
              <a:defRPr/>
            </a:pPr>
            <a:r>
              <a:rPr lang="en-US" b="1" dirty="0">
                <a:solidFill>
                  <a:srgbClr val="FF0000"/>
                </a:solidFill>
                <a:latin typeface="+mn-lt"/>
                <a:ea typeface="ＭＳ Ｐゴシック" charset="0"/>
                <a:cs typeface="ＭＳ Ｐゴシック" charset="0"/>
              </a:rPr>
              <a:t>Error rate is high (~1-10%)</a:t>
            </a:r>
          </a:p>
        </p:txBody>
      </p:sp>
      <p:sp>
        <p:nvSpPr>
          <p:cNvPr id="30726" name="Rectangle 10">
            <a:extLst>
              <a:ext uri="{FF2B5EF4-FFF2-40B4-BE49-F238E27FC236}">
                <a16:creationId xmlns:a16="http://schemas.microsoft.com/office/drawing/2014/main" id="{82C4CDBC-33A6-8235-0E42-7FABB6B248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0038" y="4414838"/>
            <a:ext cx="3495675" cy="1939925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As each </a:t>
            </a:r>
            <a:r>
              <a:rPr lang="en-US" dirty="0" err="1">
                <a:latin typeface="+mn-lt"/>
                <a:ea typeface="ＭＳ Ｐゴシック" charset="0"/>
                <a:cs typeface="ＭＳ Ｐゴシック" charset="0"/>
              </a:rPr>
              <a:t>nucleobase</a:t>
            </a: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 passes through the pore the current is affected and this change allows sequence to be read out.</a:t>
            </a:r>
          </a:p>
        </p:txBody>
      </p:sp>
      <p:pic>
        <p:nvPicPr>
          <p:cNvPr id="46085" name="Picture 3">
            <a:extLst>
              <a:ext uri="{FF2B5EF4-FFF2-40B4-BE49-F238E27FC236}">
                <a16:creationId xmlns:a16="http://schemas.microsoft.com/office/drawing/2014/main" id="{4103CD69-599D-9FF1-CC15-5AE4EF12E7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5113" y="1870075"/>
            <a:ext cx="3162300" cy="21224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6086" name="Picture 2" descr="Screenshot 2019-01-29 23.00.25.png">
            <a:extLst>
              <a:ext uri="{FF2B5EF4-FFF2-40B4-BE49-F238E27FC236}">
                <a16:creationId xmlns:a16="http://schemas.microsoft.com/office/drawing/2014/main" id="{47871AE2-45A2-FF38-D400-31D40045F7C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50" y="1446213"/>
            <a:ext cx="4787900" cy="2892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Number Placeholder 1">
            <a:extLst>
              <a:ext uri="{FF2B5EF4-FFF2-40B4-BE49-F238E27FC236}">
                <a16:creationId xmlns:a16="http://schemas.microsoft.com/office/drawing/2014/main" id="{F8A50E6D-6391-059A-7906-181394685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38234E9-A288-CF4B-A104-D8BEB90E4FAC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22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ECAF2D-5FC6-B15A-1139-E065BB0455B1}"/>
              </a:ext>
            </a:extLst>
          </p:cNvPr>
          <p:cNvSpPr/>
          <p:nvPr/>
        </p:nvSpPr>
        <p:spPr>
          <a:xfrm>
            <a:off x="180975" y="1109663"/>
            <a:ext cx="6477000" cy="2678112"/>
          </a:xfrm>
          <a:prstGeom prst="rect">
            <a:avLst/>
          </a:prstGeom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b="1" dirty="0" err="1">
                <a:latin typeface="Arial" charset="0"/>
                <a:ea typeface="ＭＳ Ｐゴシック" charset="0"/>
                <a:cs typeface="ＭＳ Ｐゴシック" charset="0"/>
              </a:rPr>
              <a:t>MinION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342900" indent="-342900" eaLnBrk="1" hangingPunct="1">
              <a:buFont typeface="+mj-lt"/>
              <a:buAutoNum type="arabicPeriod"/>
              <a:defRPr/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USB disposable sequencer</a:t>
            </a:r>
          </a:p>
          <a:p>
            <a:pPr marL="342900" indent="-342900" eaLnBrk="1" hangingPunct="1">
              <a:buFont typeface="+mj-lt"/>
              <a:buAutoNum type="arabicPeriod"/>
              <a:defRPr/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~10Gb in about two days</a:t>
            </a:r>
          </a:p>
          <a:p>
            <a:pPr marL="342900" indent="-342900" eaLnBrk="1" hangingPunct="1">
              <a:buFont typeface="+mj-lt"/>
              <a:buAutoNum type="arabicPeriod"/>
              <a:defRPr/>
            </a:pPr>
            <a:endParaRPr lang="en-US" b="1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eaLnBrk="1" hangingPunct="1">
              <a:defRPr/>
            </a:pPr>
            <a:r>
              <a:rPr lang="en-US" b="1" dirty="0" err="1">
                <a:latin typeface="Arial" charset="0"/>
                <a:ea typeface="ＭＳ Ｐゴシック" charset="0"/>
                <a:cs typeface="ＭＳ Ｐゴシック" charset="0"/>
              </a:rPr>
              <a:t>PromethlON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342900" indent="-342900" eaLnBrk="1" hangingPunct="1">
              <a:buFont typeface="+mj-lt"/>
              <a:buAutoNum type="arabicPeriod"/>
              <a:defRPr/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High-throughput</a:t>
            </a:r>
          </a:p>
          <a:p>
            <a:pPr marL="342900" indent="-342900" eaLnBrk="1" hangingPunct="1">
              <a:buFont typeface="+mj-lt"/>
              <a:buAutoNum type="arabicPeriod"/>
              <a:defRPr/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lower cost (&lt;$1000 per human genome)</a:t>
            </a:r>
          </a:p>
        </p:txBody>
      </p:sp>
      <p:pic>
        <p:nvPicPr>
          <p:cNvPr id="48131" name="Picture 3" descr="Screenshot 2019-01-29 21.34.57.png">
            <a:extLst>
              <a:ext uri="{FF2B5EF4-FFF2-40B4-BE49-F238E27FC236}">
                <a16:creationId xmlns:a16="http://schemas.microsoft.com/office/drawing/2014/main" id="{64D99DF8-B864-7EC5-080D-58B2544492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5" y="3967163"/>
            <a:ext cx="9144000" cy="2346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132" name="Title 4">
            <a:extLst>
              <a:ext uri="{FF2B5EF4-FFF2-40B4-BE49-F238E27FC236}">
                <a16:creationId xmlns:a16="http://schemas.microsoft.com/office/drawing/2014/main" id="{D5993846-340C-AF80-A94E-849AAD62C97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314325" y="223838"/>
            <a:ext cx="5078413" cy="7239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Nanopore devices</a:t>
            </a:r>
          </a:p>
        </p:txBody>
      </p:sp>
      <p:pic>
        <p:nvPicPr>
          <p:cNvPr id="6" name="Picture 5" descr="Screenshot 2019-01-29 22.49.15.png">
            <a:extLst>
              <a:ext uri="{FF2B5EF4-FFF2-40B4-BE49-F238E27FC236}">
                <a16:creationId xmlns:a16="http://schemas.microsoft.com/office/drawing/2014/main" id="{816E0967-AFEA-AC9B-AD50-3B045C279C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1738" y="885825"/>
            <a:ext cx="2736850" cy="1851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4DED193-D4FE-F66E-C4E8-FB2CFB6CE0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21438" y="2770188"/>
            <a:ext cx="2532062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portable device: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MinION Mk1C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Slide Number Placeholder 1">
            <a:extLst>
              <a:ext uri="{FF2B5EF4-FFF2-40B4-BE49-F238E27FC236}">
                <a16:creationId xmlns:a16="http://schemas.microsoft.com/office/drawing/2014/main" id="{5150DE63-D92F-E322-1AB6-AEF1AFBCE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E55B184-E8AD-2949-AC79-AB1D6F3E9392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23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49154" name="Title 1">
            <a:extLst>
              <a:ext uri="{FF2B5EF4-FFF2-40B4-BE49-F238E27FC236}">
                <a16:creationId xmlns:a16="http://schemas.microsoft.com/office/drawing/2014/main" id="{91F413EA-3B0A-3ED3-60CD-F697515AC58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649413" y="349250"/>
            <a:ext cx="6408737" cy="7239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Applications of Nanopore sequencing</a:t>
            </a:r>
          </a:p>
        </p:txBody>
      </p:sp>
      <p:sp>
        <p:nvSpPr>
          <p:cNvPr id="49155" name="Rectangle 3">
            <a:extLst>
              <a:ext uri="{FF2B5EF4-FFF2-40B4-BE49-F238E27FC236}">
                <a16:creationId xmlns:a16="http://schemas.microsoft.com/office/drawing/2014/main" id="{503AF0DD-5EC4-2062-7525-2DF9558693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4875" y="1198563"/>
            <a:ext cx="7153275" cy="140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1. Genomic DNA sequencing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2. RNA sequencing (direct RNA or cDNA)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3. DNA methylation and other modifications</a:t>
            </a:r>
          </a:p>
        </p:txBody>
      </p:sp>
      <p:pic>
        <p:nvPicPr>
          <p:cNvPr id="49156" name="Picture 6">
            <a:extLst>
              <a:ext uri="{FF2B5EF4-FFF2-40B4-BE49-F238E27FC236}">
                <a16:creationId xmlns:a16="http://schemas.microsoft.com/office/drawing/2014/main" id="{96D32097-D8AF-9163-9643-1DAA4F3C8E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63" y="2836863"/>
            <a:ext cx="6448425" cy="3387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157" name="TextBox 8">
            <a:extLst>
              <a:ext uri="{FF2B5EF4-FFF2-40B4-BE49-F238E27FC236}">
                <a16:creationId xmlns:a16="http://schemas.microsoft.com/office/drawing/2014/main" id="{EF9F3EC8-11C2-6763-1ADF-DB08DEE01A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08488" y="6356350"/>
            <a:ext cx="26812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200">
                <a:latin typeface="Arial" panose="020B0604020202020204" pitchFamily="34" charset="0"/>
              </a:rPr>
              <a:t>Nature Methods, 2017, 14:347–348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Slide Number Placeholder 1">
            <a:extLst>
              <a:ext uri="{FF2B5EF4-FFF2-40B4-BE49-F238E27FC236}">
                <a16:creationId xmlns:a16="http://schemas.microsoft.com/office/drawing/2014/main" id="{B87404D0-33D2-9936-2992-5246C60DF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EF0D3A5-4C15-924A-BC78-45B840B7D0B6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24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50178" name="Picture 3">
            <a:extLst>
              <a:ext uri="{FF2B5EF4-FFF2-40B4-BE49-F238E27FC236}">
                <a16:creationId xmlns:a16="http://schemas.microsoft.com/office/drawing/2014/main" id="{6F7ADCA1-26D4-1483-BF88-9D3AC43EB6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9950" y="998538"/>
            <a:ext cx="7459663" cy="55927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0179" name="Title 4">
            <a:extLst>
              <a:ext uri="{FF2B5EF4-FFF2-40B4-BE49-F238E27FC236}">
                <a16:creationId xmlns:a16="http://schemas.microsoft.com/office/drawing/2014/main" id="{64B74A62-FC8F-DD60-8629-91B2F455AD1F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Nanopore library preparation</a:t>
            </a:r>
          </a:p>
        </p:txBody>
      </p:sp>
      <p:sp>
        <p:nvSpPr>
          <p:cNvPr id="50180" name="TextBox 7">
            <a:extLst>
              <a:ext uri="{FF2B5EF4-FFF2-40B4-BE49-F238E27FC236}">
                <a16:creationId xmlns:a16="http://schemas.microsoft.com/office/drawing/2014/main" id="{60525519-7E48-9E3B-0A82-C944DF3214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6588" y="6469063"/>
            <a:ext cx="1004887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000">
                <a:latin typeface="Arial" panose="020B0604020202020204" pitchFamily="34" charset="0"/>
              </a:rPr>
              <a:t>nanopore.com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Slide Number Placeholder 1">
            <a:extLst>
              <a:ext uri="{FF2B5EF4-FFF2-40B4-BE49-F238E27FC236}">
                <a16:creationId xmlns:a16="http://schemas.microsoft.com/office/drawing/2014/main" id="{41F45208-3B89-3B9A-6B13-853D58426E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CB0265C-E773-884F-BB0E-6B36EBF36ECC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25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1202" name="Title 2">
            <a:extLst>
              <a:ext uri="{FF2B5EF4-FFF2-40B4-BE49-F238E27FC236}">
                <a16:creationId xmlns:a16="http://schemas.microsoft.com/office/drawing/2014/main" id="{52E2BC2A-3A70-2064-13D3-3D90257FF03A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COMMON</a:t>
            </a:r>
            <a:r>
              <a:rPr lang="en-US" altLang="en-US">
                <a:ea typeface="ＭＳ Ｐゴシック" panose="020B0600070205080204" pitchFamily="34" charset="-128"/>
              </a:rPr>
              <a:t> in all NGS platforms</a:t>
            </a:r>
          </a:p>
        </p:txBody>
      </p:sp>
      <p:sp>
        <p:nvSpPr>
          <p:cNvPr id="51203" name="TextBox 3">
            <a:extLst>
              <a:ext uri="{FF2B5EF4-FFF2-40B4-BE49-F238E27FC236}">
                <a16:creationId xmlns:a16="http://schemas.microsoft.com/office/drawing/2014/main" id="{2E9AE132-463E-7084-7CB3-4060C29D4B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68713" y="2735263"/>
            <a:ext cx="4456112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Adaptor is required for library preparation</a:t>
            </a:r>
          </a:p>
        </p:txBody>
      </p:sp>
      <p:sp>
        <p:nvSpPr>
          <p:cNvPr id="51204" name="TextBox 3">
            <a:extLst>
              <a:ext uri="{FF2B5EF4-FFF2-40B4-BE49-F238E27FC236}">
                <a16:creationId xmlns:a16="http://schemas.microsoft.com/office/drawing/2014/main" id="{6EA27894-7469-272D-7A63-6B73CB2EEC4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70038" y="1549400"/>
            <a:ext cx="1824037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/>
              <a:t>RNA/DNA</a:t>
            </a:r>
          </a:p>
        </p:txBody>
      </p:sp>
      <p:sp>
        <p:nvSpPr>
          <p:cNvPr id="51205" name="TextBox 4">
            <a:extLst>
              <a:ext uri="{FF2B5EF4-FFF2-40B4-BE49-F238E27FC236}">
                <a16:creationId xmlns:a16="http://schemas.microsoft.com/office/drawing/2014/main" id="{CEB57FFC-780C-650C-BAC1-92F3771717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93825" y="2854325"/>
            <a:ext cx="2176463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/>
              <a:t>DNA Library</a:t>
            </a:r>
          </a:p>
        </p:txBody>
      </p:sp>
      <p:sp>
        <p:nvSpPr>
          <p:cNvPr id="51206" name="TextBox 5">
            <a:extLst>
              <a:ext uri="{FF2B5EF4-FFF2-40B4-BE49-F238E27FC236}">
                <a16:creationId xmlns:a16="http://schemas.microsoft.com/office/drawing/2014/main" id="{494B146A-543E-41BF-0A5E-09A0CAA6BC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30338" y="4152900"/>
            <a:ext cx="2105025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/>
              <a:t>Sequencing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88B34614-169A-0A3E-3283-BC875636C044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482850" y="2114550"/>
            <a:ext cx="0" cy="739775"/>
          </a:xfrm>
          <a:prstGeom prst="straightConnector1">
            <a:avLst/>
          </a:prstGeom>
          <a:noFill/>
          <a:ln w="25400">
            <a:solidFill>
              <a:srgbClr val="4F6228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51208" name="TextBox 11">
            <a:extLst>
              <a:ext uri="{FF2B5EF4-FFF2-40B4-BE49-F238E27FC236}">
                <a16:creationId xmlns:a16="http://schemas.microsoft.com/office/drawing/2014/main" id="{00632CA6-E195-C893-927E-55D5AC22D3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9950" y="1179513"/>
            <a:ext cx="6842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Input</a:t>
            </a:r>
          </a:p>
        </p:txBody>
      </p:sp>
      <p:sp>
        <p:nvSpPr>
          <p:cNvPr id="51209" name="TextBox 14">
            <a:extLst>
              <a:ext uri="{FF2B5EF4-FFF2-40B4-BE49-F238E27FC236}">
                <a16:creationId xmlns:a16="http://schemas.microsoft.com/office/drawing/2014/main" id="{429E96DF-A767-3486-B63D-A42AC7AB59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1838" y="5457825"/>
            <a:ext cx="960437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/>
              <a:t>Data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08A5E000-83C4-EBDC-A9F4-BAB784B0F80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482850" y="3438525"/>
            <a:ext cx="0" cy="708025"/>
          </a:xfrm>
          <a:prstGeom prst="straightConnector1">
            <a:avLst/>
          </a:prstGeom>
          <a:noFill/>
          <a:ln w="25400">
            <a:solidFill>
              <a:srgbClr val="4F6228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51211" name="TextBox 11">
            <a:extLst>
              <a:ext uri="{FF2B5EF4-FFF2-40B4-BE49-F238E27FC236}">
                <a16:creationId xmlns:a16="http://schemas.microsoft.com/office/drawing/2014/main" id="{E98992E1-1D97-849F-B124-8A29E2A3F1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4225" y="5983288"/>
            <a:ext cx="8572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Output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A3438AD5-010E-BCD3-5117-C9B64554BF15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482850" y="4737100"/>
            <a:ext cx="0" cy="708025"/>
          </a:xfrm>
          <a:prstGeom prst="straightConnector1">
            <a:avLst/>
          </a:prstGeom>
          <a:noFill/>
          <a:ln w="25400">
            <a:solidFill>
              <a:srgbClr val="4F6228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51213" name="Rectangle 21">
            <a:extLst>
              <a:ext uri="{FF2B5EF4-FFF2-40B4-BE49-F238E27FC236}">
                <a16:creationId xmlns:a16="http://schemas.microsoft.com/office/drawing/2014/main" id="{3495A3D2-42E7-5E28-5299-372647E188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8713" y="3844925"/>
            <a:ext cx="4456112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Thousands to hundreds of millions of fragments are sequenced in parallel</a:t>
            </a:r>
          </a:p>
        </p:txBody>
      </p:sp>
      <p:sp>
        <p:nvSpPr>
          <p:cNvPr id="51214" name="Rectangle 23">
            <a:extLst>
              <a:ext uri="{FF2B5EF4-FFF2-40B4-BE49-F238E27FC236}">
                <a16:creationId xmlns:a16="http://schemas.microsoft.com/office/drawing/2014/main" id="{A0A2A2D9-6D3F-0413-68CD-5EBEDB5E07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8713" y="5357813"/>
            <a:ext cx="457200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Standard data (FASTQ) are output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Slide Number Placeholder 1">
            <a:extLst>
              <a:ext uri="{FF2B5EF4-FFF2-40B4-BE49-F238E27FC236}">
                <a16:creationId xmlns:a16="http://schemas.microsoft.com/office/drawing/2014/main" id="{3862E3FE-F1B3-C912-D4D8-1459F79B1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3B01FB3-7FD2-694B-B451-83365283EA95}" type="slidenum">
              <a:rPr lang="en-US" altLang="zh-CN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26</a:t>
            </a:fld>
            <a:endParaRPr lang="en-US" altLang="zh-CN" sz="1200">
              <a:solidFill>
                <a:srgbClr val="898989"/>
              </a:solidFill>
            </a:endParaRPr>
          </a:p>
        </p:txBody>
      </p:sp>
      <p:sp>
        <p:nvSpPr>
          <p:cNvPr id="30722" name="Title 3">
            <a:extLst>
              <a:ext uri="{FF2B5EF4-FFF2-40B4-BE49-F238E27FC236}">
                <a16:creationId xmlns:a16="http://schemas.microsoft.com/office/drawing/2014/main" id="{DA2A070F-E32F-CDB9-0407-B2F40E5DD79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196850"/>
            <a:ext cx="8229600" cy="6096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>
                <a:latin typeface="+mn-lt"/>
                <a:ea typeface="ＭＳ Ｐゴシック" charset="0"/>
                <a:cs typeface="Cambria" charset="0"/>
              </a:rPr>
              <a:t>Sequence errors and read lengths</a:t>
            </a:r>
          </a:p>
        </p:txBody>
      </p:sp>
      <p:sp>
        <p:nvSpPr>
          <p:cNvPr id="5" name="Pentagon 4">
            <a:extLst>
              <a:ext uri="{FF2B5EF4-FFF2-40B4-BE49-F238E27FC236}">
                <a16:creationId xmlns:a16="http://schemas.microsoft.com/office/drawing/2014/main" id="{42FDE424-B2E5-655D-78FD-58A7020485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2185" y="2436019"/>
            <a:ext cx="1243013" cy="642938"/>
          </a:xfrm>
          <a:prstGeom prst="homePlate">
            <a:avLst>
              <a:gd name="adj" fmla="val 49998"/>
            </a:avLst>
          </a:prstGeom>
          <a:gradFill rotWithShape="1">
            <a:gsLst>
              <a:gs pos="0">
                <a:srgbClr val="9BC1FF"/>
              </a:gs>
              <a:gs pos="100000">
                <a:srgbClr val="3F80CD"/>
              </a:gs>
            </a:gsLst>
            <a:lin ang="5400000"/>
          </a:gra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 err="1">
                <a:solidFill>
                  <a:schemeClr val="lt1"/>
                </a:solidFill>
                <a:latin typeface="+mn-lt"/>
                <a:ea typeface="+mn-ea"/>
              </a:rPr>
              <a:t>PacBio</a:t>
            </a:r>
            <a:endParaRPr lang="en-US" sz="1800" dirty="0">
              <a:solidFill>
                <a:schemeClr val="lt1"/>
              </a:solidFill>
              <a:latin typeface="+mn-lt"/>
              <a:ea typeface="+mn-ea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>
                <a:solidFill>
                  <a:schemeClr val="lt1"/>
                </a:solidFill>
                <a:latin typeface="+mn-lt"/>
                <a:ea typeface="+mn-ea"/>
              </a:rPr>
              <a:t>(</a:t>
            </a:r>
            <a:r>
              <a:rPr lang="en-US" sz="1800" dirty="0" err="1">
                <a:solidFill>
                  <a:schemeClr val="lt1"/>
                </a:solidFill>
                <a:latin typeface="+mn-lt"/>
                <a:ea typeface="+mn-ea"/>
              </a:rPr>
              <a:t>InDel</a:t>
            </a:r>
            <a:r>
              <a:rPr lang="en-US" sz="1800" dirty="0">
                <a:solidFill>
                  <a:schemeClr val="lt1"/>
                </a:solidFill>
                <a:latin typeface="+mn-lt"/>
                <a:ea typeface="+mn-ea"/>
              </a:rPr>
              <a:t>)</a:t>
            </a:r>
          </a:p>
        </p:txBody>
      </p:sp>
      <p:sp>
        <p:nvSpPr>
          <p:cNvPr id="7" name="Pentagon 6">
            <a:extLst>
              <a:ext uri="{FF2B5EF4-FFF2-40B4-BE49-F238E27FC236}">
                <a16:creationId xmlns:a16="http://schemas.microsoft.com/office/drawing/2014/main" id="{8FC68B9E-0C30-DDBB-97FF-915A6646DB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27208" y="4395789"/>
            <a:ext cx="1712912" cy="641350"/>
          </a:xfrm>
          <a:prstGeom prst="homePlate">
            <a:avLst>
              <a:gd name="adj" fmla="val 50003"/>
            </a:avLst>
          </a:prstGeom>
          <a:gradFill rotWithShape="1">
            <a:gsLst>
              <a:gs pos="0">
                <a:srgbClr val="9BC1FF"/>
              </a:gs>
              <a:gs pos="100000">
                <a:srgbClr val="3F80CD"/>
              </a:gs>
            </a:gsLst>
            <a:lin ang="5400000"/>
          </a:gra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 sz="1800" dirty="0" err="1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</a:rPr>
              <a:t>Illumina</a:t>
            </a:r>
            <a:endParaRPr lang="en-US" sz="1800" dirty="0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  <a:p>
            <a:pPr algn="ctr" eaLnBrk="1" hangingPunct="1">
              <a:defRPr/>
            </a:pPr>
            <a:r>
              <a:rPr lang="en-US" sz="18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</a:rPr>
              <a:t>(substitution)</a:t>
            </a:r>
          </a:p>
        </p:txBody>
      </p:sp>
      <p:sp>
        <p:nvSpPr>
          <p:cNvPr id="8" name="Pentagon 7">
            <a:extLst>
              <a:ext uri="{FF2B5EF4-FFF2-40B4-BE49-F238E27FC236}">
                <a16:creationId xmlns:a16="http://schemas.microsoft.com/office/drawing/2014/main" id="{C4539AC7-5FE4-5E0D-5BB1-679FCB916E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49795" y="1257019"/>
            <a:ext cx="1304925" cy="641350"/>
          </a:xfrm>
          <a:prstGeom prst="homePlate">
            <a:avLst>
              <a:gd name="adj" fmla="val 50000"/>
            </a:avLst>
          </a:prstGeom>
          <a:gradFill rotWithShape="1">
            <a:gsLst>
              <a:gs pos="0">
                <a:srgbClr val="9BC1FF"/>
              </a:gs>
              <a:gs pos="100000">
                <a:srgbClr val="3F80CD"/>
              </a:gs>
            </a:gsLst>
            <a:lin ang="5400000"/>
          </a:gra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 err="1">
                <a:solidFill>
                  <a:schemeClr val="lt1"/>
                </a:solidFill>
                <a:latin typeface="+mn-lt"/>
                <a:ea typeface="+mn-ea"/>
              </a:rPr>
              <a:t>Nanopore</a:t>
            </a:r>
            <a:endParaRPr lang="en-US" sz="1800" dirty="0">
              <a:solidFill>
                <a:schemeClr val="lt1"/>
              </a:solidFill>
              <a:latin typeface="+mn-lt"/>
              <a:ea typeface="+mn-ea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>
                <a:solidFill>
                  <a:schemeClr val="lt1"/>
                </a:solidFill>
                <a:latin typeface="+mn-lt"/>
                <a:ea typeface="+mn-ea"/>
              </a:rPr>
              <a:t>(</a:t>
            </a:r>
            <a:r>
              <a:rPr lang="en-US" sz="1800" dirty="0" err="1">
                <a:solidFill>
                  <a:schemeClr val="lt1"/>
                </a:solidFill>
                <a:latin typeface="+mn-lt"/>
                <a:ea typeface="+mn-ea"/>
              </a:rPr>
              <a:t>InDel</a:t>
            </a:r>
            <a:r>
              <a:rPr lang="en-US" sz="1800" dirty="0">
                <a:solidFill>
                  <a:schemeClr val="lt1"/>
                </a:solidFill>
                <a:latin typeface="+mn-lt"/>
                <a:ea typeface="+mn-ea"/>
              </a:rPr>
              <a:t>)</a:t>
            </a:r>
          </a:p>
        </p:txBody>
      </p:sp>
      <p:sp>
        <p:nvSpPr>
          <p:cNvPr id="9" name="Pentagon 8">
            <a:extLst>
              <a:ext uri="{FF2B5EF4-FFF2-40B4-BE49-F238E27FC236}">
                <a16:creationId xmlns:a16="http://schemas.microsoft.com/office/drawing/2014/main" id="{A9A61D81-CD65-3C95-D434-DFBF052554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22287" y="5168901"/>
            <a:ext cx="1211263" cy="641350"/>
          </a:xfrm>
          <a:prstGeom prst="homePlate">
            <a:avLst>
              <a:gd name="adj" fmla="val 50003"/>
            </a:avLst>
          </a:prstGeom>
          <a:gradFill rotWithShape="1">
            <a:gsLst>
              <a:gs pos="0">
                <a:srgbClr val="9BC1FF"/>
              </a:gs>
              <a:gs pos="100000">
                <a:srgbClr val="3F80CD"/>
              </a:gs>
            </a:gsLst>
            <a:lin ang="5400000"/>
          </a:gra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>
                <a:solidFill>
                  <a:schemeClr val="lt1"/>
                </a:solidFill>
                <a:latin typeface="+mn-lt"/>
                <a:ea typeface="+mn-ea"/>
              </a:rPr>
              <a:t>Sanger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95AE51-75F3-2B0E-F54A-1ED8428AF64B}"/>
              </a:ext>
            </a:extLst>
          </p:cNvPr>
          <p:cNvSpPr txBox="1"/>
          <p:nvPr/>
        </p:nvSpPr>
        <p:spPr>
          <a:xfrm>
            <a:off x="1015187" y="6000751"/>
            <a:ext cx="954088" cy="4619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HIGH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4924172-1715-B8E4-02E4-02043299599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627962" y="5868988"/>
            <a:ext cx="6370638" cy="0"/>
          </a:xfrm>
          <a:prstGeom prst="straightConnector1">
            <a:avLst/>
          </a:prstGeom>
          <a:noFill/>
          <a:ln w="38100">
            <a:solidFill>
              <a:srgbClr val="7F7F7F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0C81B12-0366-82BA-FC14-E35D4179AEC7}"/>
              </a:ext>
            </a:extLst>
          </p:cNvPr>
          <p:cNvSpPr txBox="1"/>
          <p:nvPr/>
        </p:nvSpPr>
        <p:spPr>
          <a:xfrm>
            <a:off x="7342962" y="6000751"/>
            <a:ext cx="890588" cy="4619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charset="0"/>
                <a:ea typeface="ＭＳ Ｐゴシック" charset="-128"/>
                <a:cs typeface="ＭＳ Ｐゴシック" charset="-128"/>
              </a:rPr>
              <a:t>LOW</a:t>
            </a:r>
          </a:p>
        </p:txBody>
      </p:sp>
      <p:sp>
        <p:nvSpPr>
          <p:cNvPr id="51212" name="TextBox 15">
            <a:extLst>
              <a:ext uri="{FF2B5EF4-FFF2-40B4-BE49-F238E27FC236}">
                <a16:creationId xmlns:a16="http://schemas.microsoft.com/office/drawing/2014/main" id="{76574CB7-A596-C82F-1FBB-6556662B76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20724" y="6198255"/>
            <a:ext cx="298511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>
                <a:latin typeface="Arial" panose="020B0604020202020204" pitchFamily="34" charset="0"/>
              </a:rPr>
              <a:t>Sequencing Error</a:t>
            </a:r>
          </a:p>
        </p:txBody>
      </p:sp>
      <p:sp>
        <p:nvSpPr>
          <p:cNvPr id="15" name="Pentagon 14">
            <a:extLst>
              <a:ext uri="{FF2B5EF4-FFF2-40B4-BE49-F238E27FC236}">
                <a16:creationId xmlns:a16="http://schemas.microsoft.com/office/drawing/2014/main" id="{5BC693DE-1CDC-B7D9-801B-64A8835A92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7585" y="3240741"/>
            <a:ext cx="1392702" cy="642938"/>
          </a:xfrm>
          <a:prstGeom prst="homePlate">
            <a:avLst>
              <a:gd name="adj" fmla="val 49998"/>
            </a:avLst>
          </a:prstGeom>
          <a:gradFill rotWithShape="1">
            <a:gsLst>
              <a:gs pos="0">
                <a:srgbClr val="9BC1FF"/>
              </a:gs>
              <a:gs pos="100000">
                <a:srgbClr val="3F80CD"/>
              </a:gs>
            </a:gsLst>
            <a:lin ang="5400000"/>
          </a:gra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>
                <a:solidFill>
                  <a:schemeClr val="lt1"/>
                </a:solidFill>
                <a:latin typeface="+mn-lt"/>
                <a:ea typeface="+mn-ea"/>
              </a:rPr>
              <a:t>PacBio-HiFi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F701B63D-F551-D9F5-07B8-04738022E835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1641410" y="1128713"/>
            <a:ext cx="0" cy="4740275"/>
          </a:xfrm>
          <a:prstGeom prst="straightConnector1">
            <a:avLst/>
          </a:prstGeom>
          <a:noFill/>
          <a:ln w="38100">
            <a:solidFill>
              <a:srgbClr val="7F7F7F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12" name="TextBox 15">
            <a:extLst>
              <a:ext uri="{FF2B5EF4-FFF2-40B4-BE49-F238E27FC236}">
                <a16:creationId xmlns:a16="http://schemas.microsoft.com/office/drawing/2014/main" id="{8CC44F5D-C631-E2B2-66A9-F1120B2DB7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3300600"/>
            <a:ext cx="2125903" cy="523220"/>
          </a:xfrm>
          <a:prstGeom prst="rect">
            <a:avLst/>
          </a:prstGeom>
          <a:noFill/>
          <a:ln>
            <a:noFill/>
          </a:ln>
          <a:scene3d>
            <a:camera prst="orthographicFront">
              <a:rot lat="0" lon="0" rev="540000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>
                <a:latin typeface="Arial" panose="020B0604020202020204" pitchFamily="34" charset="0"/>
              </a:rPr>
              <a:t>Read length</a:t>
            </a:r>
          </a:p>
        </p:txBody>
      </p:sp>
    </p:spTree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Title 1">
            <a:extLst>
              <a:ext uri="{FF2B5EF4-FFF2-40B4-BE49-F238E27FC236}">
                <a16:creationId xmlns:a16="http://schemas.microsoft.com/office/drawing/2014/main" id="{A7CFAF72-D725-9812-C046-844F9DAF50CA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>
                <a:ea typeface="ＭＳ Ｐゴシック" panose="020B0600070205080204" pitchFamily="34" charset="-128"/>
              </a:rPr>
              <a:t>Applications of NGS</a:t>
            </a:r>
          </a:p>
        </p:txBody>
      </p:sp>
      <p:sp>
        <p:nvSpPr>
          <p:cNvPr id="54274" name="TextBox 2">
            <a:extLst>
              <a:ext uri="{FF2B5EF4-FFF2-40B4-BE49-F238E27FC236}">
                <a16:creationId xmlns:a16="http://schemas.microsoft.com/office/drawing/2014/main" id="{0FBCF074-16FE-CC87-8AB1-8A3EBFEF5C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68375" y="1576388"/>
            <a:ext cx="7278688" cy="432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spcAft>
                <a:spcPts val="600"/>
              </a:spcAft>
              <a:buFont typeface="Calibri" panose="020F0502020204030204" pitchFamily="34" charset="0"/>
              <a:buAutoNum type="arabicPeriod"/>
            </a:pPr>
            <a:r>
              <a:rPr lang="en-US" altLang="en-US" sz="2400" dirty="0"/>
              <a:t>Whole-genome sequencing/re-sequencing / target-region sequencing (Assembly, Variant discovery)</a:t>
            </a: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 typeface="Calibri" panose="020F0502020204030204" pitchFamily="34" charset="0"/>
              <a:buAutoNum type="arabicPeriod"/>
            </a:pPr>
            <a:r>
              <a:rPr lang="en-US" altLang="en-US" sz="2400" dirty="0"/>
              <a:t>Genome-reduction sequencing (GBS, RAD-Seq)</a:t>
            </a: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 typeface="Calibri" panose="020F0502020204030204" pitchFamily="34" charset="0"/>
              <a:buAutoNum type="arabicPeriod"/>
            </a:pPr>
            <a:r>
              <a:rPr lang="en-US" altLang="en-US" sz="2400" dirty="0"/>
              <a:t>RNA-seq: differential expression, alternative splicing and variant discovery</a:t>
            </a: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 typeface="Calibri" panose="020F0502020204030204" pitchFamily="34" charset="0"/>
              <a:buAutoNum type="arabicPeriod"/>
            </a:pPr>
            <a:r>
              <a:rPr lang="en-US" altLang="en-US" sz="2400" dirty="0"/>
              <a:t>Small RNA-seq</a:t>
            </a: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 typeface="Calibri" panose="020F0502020204030204" pitchFamily="34" charset="0"/>
              <a:buAutoNum type="arabicPeriod"/>
            </a:pPr>
            <a:r>
              <a:rPr lang="en-US" altLang="en-US" sz="2400" dirty="0" err="1"/>
              <a:t>ChIP</a:t>
            </a:r>
            <a:r>
              <a:rPr lang="en-US" altLang="en-US" sz="2400" dirty="0"/>
              <a:t>-Seq: Elucidate DNA-protein interaction </a:t>
            </a: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 typeface="Calibri" panose="020F0502020204030204" pitchFamily="34" charset="0"/>
              <a:buAutoNum type="arabicPeriod"/>
            </a:pPr>
            <a:r>
              <a:rPr lang="en-US" altLang="en-US" sz="2400" dirty="0"/>
              <a:t>Metagenomics</a:t>
            </a: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 typeface="Calibri" panose="020F0502020204030204" pitchFamily="34" charset="0"/>
              <a:buAutoNum type="arabicPeriod"/>
            </a:pPr>
            <a:r>
              <a:rPr lang="en-US" altLang="en-US" sz="2400" dirty="0"/>
              <a:t>Others</a:t>
            </a:r>
          </a:p>
          <a:p>
            <a:pPr eaLnBrk="1" hangingPunct="1">
              <a:spcBef>
                <a:spcPct val="0"/>
              </a:spcBef>
              <a:spcAft>
                <a:spcPts val="600"/>
              </a:spcAft>
              <a:buFont typeface="Calibri" panose="020F0502020204030204" pitchFamily="34" charset="0"/>
              <a:buAutoNum type="arabicPeriod"/>
            </a:pPr>
            <a:endParaRPr lang="en-US" altLang="en-US" sz="2400" dirty="0"/>
          </a:p>
        </p:txBody>
      </p:sp>
      <p:sp>
        <p:nvSpPr>
          <p:cNvPr id="54275" name="Slide Number Placeholder 3">
            <a:extLst>
              <a:ext uri="{FF2B5EF4-FFF2-40B4-BE49-F238E27FC236}">
                <a16:creationId xmlns:a16="http://schemas.microsoft.com/office/drawing/2014/main" id="{1FF8CE83-3512-47C4-7E8D-9C3ABB1C9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BB523C1-40EE-0842-B621-E96B8680AF59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27</a:t>
            </a:fld>
            <a:endParaRPr lang="en-US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Slide Number Placeholder 1">
            <a:extLst>
              <a:ext uri="{FF2B5EF4-FFF2-40B4-BE49-F238E27FC236}">
                <a16:creationId xmlns:a16="http://schemas.microsoft.com/office/drawing/2014/main" id="{7C523826-C61D-0A93-E971-33DADEC1E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BF638BA-BA66-1241-994F-8FA8C0481C98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28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6322" name="Title 2">
            <a:extLst>
              <a:ext uri="{FF2B5EF4-FFF2-40B4-BE49-F238E27FC236}">
                <a16:creationId xmlns:a16="http://schemas.microsoft.com/office/drawing/2014/main" id="{D1389B9C-00FF-E752-5A21-A73ED2E8C8E2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 sz="3200">
                <a:ea typeface="ＭＳ Ｐゴシック" panose="020B0600070205080204" pitchFamily="34" charset="-128"/>
              </a:rPr>
              <a:t>Case study</a:t>
            </a:r>
          </a:p>
        </p:txBody>
      </p:sp>
      <p:sp>
        <p:nvSpPr>
          <p:cNvPr id="56323" name="TextBox 5">
            <a:extLst>
              <a:ext uri="{FF2B5EF4-FFF2-40B4-BE49-F238E27FC236}">
                <a16:creationId xmlns:a16="http://schemas.microsoft.com/office/drawing/2014/main" id="{66ED893B-AB92-EF8D-50E2-8D62B174D3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98500" y="1660525"/>
            <a:ext cx="7666038" cy="1570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 typeface="Calibri" panose="020F0502020204030204" pitchFamily="34" charset="0"/>
              <a:buAutoNum type="arabicPeriod"/>
            </a:pPr>
            <a:r>
              <a:rPr lang="en-US" altLang="en-US" sz="2400" i="1">
                <a:latin typeface="Arial" panose="020B0604020202020204" pitchFamily="34" charset="0"/>
              </a:rPr>
              <a:t>De novo </a:t>
            </a:r>
            <a:r>
              <a:rPr lang="en-US" altLang="en-US" sz="2400">
                <a:latin typeface="Arial" panose="020B0604020202020204" pitchFamily="34" charset="0"/>
              </a:rPr>
              <a:t>assembly of a strain of </a:t>
            </a:r>
            <a:r>
              <a:rPr lang="en-US" altLang="en-US" sz="2400" i="1">
                <a:latin typeface="Arial" panose="020B0604020202020204" pitchFamily="34" charset="0"/>
              </a:rPr>
              <a:t>E.coli</a:t>
            </a:r>
          </a:p>
          <a:p>
            <a:pPr eaLnBrk="1" hangingPunct="1">
              <a:spcBef>
                <a:spcPct val="0"/>
              </a:spcBef>
              <a:buFont typeface="Calibri" panose="020F0502020204030204" pitchFamily="34" charset="0"/>
              <a:buAutoNum type="arabicPeriod"/>
            </a:pPr>
            <a:endParaRPr lang="en-US" altLang="en-US" sz="240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 typeface="Calibri" panose="020F0502020204030204" pitchFamily="34" charset="0"/>
              <a:buAutoNum type="arabicPeriod"/>
            </a:pPr>
            <a:r>
              <a:rPr lang="en-US" altLang="en-US" sz="2400">
                <a:latin typeface="Arial" panose="020B0604020202020204" pitchFamily="34" charset="0"/>
              </a:rPr>
              <a:t>Human whole genome sequencing for SNP discovery</a:t>
            </a:r>
          </a:p>
        </p:txBody>
      </p:sp>
      <p:sp>
        <p:nvSpPr>
          <p:cNvPr id="56324" name="TextBox 6">
            <a:extLst>
              <a:ext uri="{FF2B5EF4-FFF2-40B4-BE49-F238E27FC236}">
                <a16:creationId xmlns:a16="http://schemas.microsoft.com/office/drawing/2014/main" id="{B258ECDA-A4B0-2ED9-B977-C100AE5C61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84400" y="3946525"/>
            <a:ext cx="4224338" cy="134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n-US" sz="2800">
                <a:latin typeface="Arial" panose="020B0604020202020204" pitchFamily="34" charset="0"/>
              </a:rPr>
              <a:t>Which platform(s)?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n-US" sz="2800">
                <a:latin typeface="Arial" panose="020B0604020202020204" pitchFamily="34" charset="0"/>
              </a:rPr>
              <a:t>Sequencing depth?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itle 1">
            <a:extLst>
              <a:ext uri="{FF2B5EF4-FFF2-40B4-BE49-F238E27FC236}">
                <a16:creationId xmlns:a16="http://schemas.microsoft.com/office/drawing/2014/main" id="{A35A2382-D8BB-DD5F-5103-6806004ED3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3200" dirty="0">
                <a:latin typeface="+mn-lt"/>
                <a:ea typeface="ＭＳ Ｐゴシック" charset="0"/>
                <a:cs typeface="ＭＳ Ｐゴシック" charset="0"/>
              </a:rPr>
              <a:t>Sequence platforms</a:t>
            </a:r>
          </a:p>
        </p:txBody>
      </p:sp>
      <p:sp>
        <p:nvSpPr>
          <p:cNvPr id="57346" name="Content Placeholder 2">
            <a:extLst>
              <a:ext uri="{FF2B5EF4-FFF2-40B4-BE49-F238E27FC236}">
                <a16:creationId xmlns:a16="http://schemas.microsoft.com/office/drawing/2014/main" id="{46449ADA-C88C-5A63-14F3-1A37D4D56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9795" y="1152583"/>
            <a:ext cx="5632450" cy="5203767"/>
          </a:xfrm>
        </p:spPr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altLang="en-US" sz="2400" b="1" dirty="0">
                <a:ea typeface="ＭＳ Ｐゴシック" panose="020B0600070205080204" pitchFamily="34" charset="-128"/>
              </a:rPr>
              <a:t>Illumina (</a:t>
            </a:r>
            <a:r>
              <a:rPr lang="en-US" altLang="en-US" sz="2400" b="1" dirty="0" err="1">
                <a:ea typeface="ＭＳ Ｐゴシック" panose="020B0600070205080204" pitchFamily="34" charset="-128"/>
              </a:rPr>
              <a:t>MiSeq</a:t>
            </a:r>
            <a:r>
              <a:rPr lang="en-US" altLang="en-US" sz="2400" b="1" dirty="0">
                <a:ea typeface="ＭＳ Ｐゴシック" panose="020B0600070205080204" pitchFamily="34" charset="-128"/>
              </a:rPr>
              <a:t>, </a:t>
            </a:r>
            <a:r>
              <a:rPr lang="en-US" altLang="en-US" sz="2400" b="1" dirty="0" err="1">
                <a:ea typeface="ＭＳ Ｐゴシック" panose="020B0600070205080204" pitchFamily="34" charset="-128"/>
              </a:rPr>
              <a:t>NextSeq</a:t>
            </a:r>
            <a:r>
              <a:rPr lang="en-US" altLang="en-US" sz="2400" b="1" dirty="0">
                <a:ea typeface="ＭＳ Ｐゴシック" panose="020B0600070205080204" pitchFamily="34" charset="-128"/>
              </a:rPr>
              <a:t>, </a:t>
            </a:r>
            <a:r>
              <a:rPr lang="en-US" altLang="en-US" sz="2400" b="1" dirty="0" err="1">
                <a:ea typeface="ＭＳ Ｐゴシック" panose="020B0600070205080204" pitchFamily="34" charset="-128"/>
              </a:rPr>
              <a:t>HiSeq</a:t>
            </a:r>
            <a:r>
              <a:rPr lang="en-US" altLang="en-US" sz="2400" b="1" dirty="0">
                <a:ea typeface="ＭＳ Ｐゴシック" panose="020B0600070205080204" pitchFamily="34" charset="-128"/>
              </a:rPr>
              <a:t>, </a:t>
            </a:r>
            <a:r>
              <a:rPr lang="en-US" altLang="en-US" sz="2400" b="1" dirty="0" err="1">
                <a:ea typeface="ＭＳ Ｐゴシック" panose="020B0600070205080204" pitchFamily="34" charset="-128"/>
              </a:rPr>
              <a:t>NovaSeq</a:t>
            </a:r>
            <a:r>
              <a:rPr lang="en-US" altLang="en-US" sz="2400" b="1" dirty="0">
                <a:ea typeface="ＭＳ Ｐゴシック" panose="020B0600070205080204" pitchFamily="34" charset="-128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very high throughput, up to 2x300 bp, and high accuracy (&lt;1%)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en-US" sz="2400" b="1" dirty="0">
              <a:ea typeface="ＭＳ Ｐゴシック" panose="020B0600070205080204" pitchFamily="34" charset="-128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sz="2400" b="1" dirty="0">
                <a:ea typeface="ＭＳ Ｐゴシック" panose="020B0600070205080204" pitchFamily="34" charset="-128"/>
              </a:rPr>
              <a:t>PacBio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Moderate sequencing throughput, very long (&gt;70kb+), relatively high errors (1-5%)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sz="2400" b="1" dirty="0">
                <a:ea typeface="ＭＳ Ｐゴシック" panose="020B0600070205080204" pitchFamily="34" charset="-128"/>
              </a:rPr>
              <a:t>PacBio HiFi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~15 kb, &lt;1% error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sz="2400" b="1" dirty="0">
                <a:ea typeface="ＭＳ Ｐゴシック" panose="020B0600070205080204" pitchFamily="34" charset="-128"/>
              </a:rPr>
              <a:t>Nanopore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Moderate sequencing throughput, very long (could be &gt;1 Mb), errors (1-10%)</a:t>
            </a:r>
          </a:p>
        </p:txBody>
      </p:sp>
      <p:sp>
        <p:nvSpPr>
          <p:cNvPr id="57347" name="Slide Number Placeholder 3">
            <a:extLst>
              <a:ext uri="{FF2B5EF4-FFF2-40B4-BE49-F238E27FC236}">
                <a16:creationId xmlns:a16="http://schemas.microsoft.com/office/drawing/2014/main" id="{7AC30424-A8A5-45C3-E8B8-AA0474B5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9CEAF1F-0FD1-344D-BF61-9315BBDBF949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29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F1E991B-64B1-5067-E97D-7FD7D3128952}"/>
              </a:ext>
            </a:extLst>
          </p:cNvPr>
          <p:cNvGrpSpPr>
            <a:grpSpLocks/>
          </p:cNvGrpSpPr>
          <p:nvPr/>
        </p:nvGrpSpPr>
        <p:grpSpPr bwMode="auto">
          <a:xfrm>
            <a:off x="5853113" y="1819275"/>
            <a:ext cx="3017837" cy="2644775"/>
            <a:chOff x="5702300" y="3712329"/>
            <a:chExt cx="3302000" cy="2817475"/>
          </a:xfrm>
        </p:grpSpPr>
        <p:pic>
          <p:nvPicPr>
            <p:cNvPr id="57349" name="Picture 4">
              <a:extLst>
                <a:ext uri="{FF2B5EF4-FFF2-40B4-BE49-F238E27FC236}">
                  <a16:creationId xmlns:a16="http://schemas.microsoft.com/office/drawing/2014/main" id="{5A308A93-ACD5-6673-7246-D3EC636C0A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2300" y="3712329"/>
              <a:ext cx="3302000" cy="24789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8CE6FEF-C282-E498-802C-77E779E76EAD}"/>
                </a:ext>
              </a:extLst>
            </p:cNvPr>
            <p:cNvSpPr txBox="1"/>
            <p:nvPr/>
          </p:nvSpPr>
          <p:spPr>
            <a:xfrm>
              <a:off x="5702300" y="6191572"/>
              <a:ext cx="2553362" cy="3382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en-US" sz="1600" dirty="0">
                  <a:latin typeface="+mj-lt"/>
                  <a:ea typeface="ＭＳ Ｐゴシック" charset="0"/>
                  <a:cs typeface="ＭＳ Ｐゴシック" charset="0"/>
                </a:rPr>
                <a:t>@</a:t>
              </a:r>
              <a:r>
                <a:rPr lang="en-US" sz="1600" dirty="0" err="1">
                  <a:latin typeface="+mj-lt"/>
                  <a:ea typeface="ＭＳ Ｐゴシック" charset="0"/>
                  <a:cs typeface="ＭＳ Ｐゴシック" charset="0"/>
                </a:rPr>
                <a:t>anne_churchland</a:t>
              </a:r>
              <a:r>
                <a:rPr lang="en-US" sz="1600" dirty="0">
                  <a:latin typeface="+mj-lt"/>
                  <a:ea typeface="ＭＳ Ｐゴシック" charset="0"/>
                  <a:cs typeface="ＭＳ Ｐゴシック" charset="0"/>
                </a:rPr>
                <a:t> (twitter)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>
            <a:extLst>
              <a:ext uri="{FF2B5EF4-FFF2-40B4-BE49-F238E27FC236}">
                <a16:creationId xmlns:a16="http://schemas.microsoft.com/office/drawing/2014/main" id="{CC23325F-7E16-16A3-3195-22DA7AEC7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366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The sequencing technology is key for a wide range of biological researches </a:t>
            </a:r>
          </a:p>
        </p:txBody>
      </p:sp>
      <p:sp>
        <p:nvSpPr>
          <p:cNvPr id="17410" name="Slide Number Placeholder 3">
            <a:extLst>
              <a:ext uri="{FF2B5EF4-FFF2-40B4-BE49-F238E27FC236}">
                <a16:creationId xmlns:a16="http://schemas.microsoft.com/office/drawing/2014/main" id="{520AAC48-D7D2-49D6-5FBE-29AE64EFE03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AD61B71-CCEE-B045-927A-03DB9FCDD599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17411" name="Picture 8">
            <a:extLst>
              <a:ext uri="{FF2B5EF4-FFF2-40B4-BE49-F238E27FC236}">
                <a16:creationId xmlns:a16="http://schemas.microsoft.com/office/drawing/2014/main" id="{68EADE2E-2581-9A5D-1060-CC405948C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1650" y="2770188"/>
            <a:ext cx="2411413" cy="2155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2" name="Picture 9" descr="Screenshot 2016-04-06 01.09.00.png">
            <a:extLst>
              <a:ext uri="{FF2B5EF4-FFF2-40B4-BE49-F238E27FC236}">
                <a16:creationId xmlns:a16="http://schemas.microsoft.com/office/drawing/2014/main" id="{3CC0DEDB-A502-D0BB-413E-E552C58C99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675" y="1314450"/>
            <a:ext cx="3898900" cy="1366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3" name="Picture 10" descr="Screenshot 2019-01-23 13.01.45.png">
            <a:extLst>
              <a:ext uri="{FF2B5EF4-FFF2-40B4-BE49-F238E27FC236}">
                <a16:creationId xmlns:a16="http://schemas.microsoft.com/office/drawing/2014/main" id="{14D09E1B-6A9A-6105-BACD-1AB574EFF8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0675" y="5075238"/>
            <a:ext cx="2749550" cy="1392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4" name="Picture 12" descr="A cover of a book&#10;&#10;Description automatically generated with low confidence">
            <a:extLst>
              <a:ext uri="{FF2B5EF4-FFF2-40B4-BE49-F238E27FC236}">
                <a16:creationId xmlns:a16="http://schemas.microsoft.com/office/drawing/2014/main" id="{90F1126C-50BF-DA66-AFD3-69296D30D6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384300"/>
            <a:ext cx="1935163" cy="2476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5" name="Picture 16">
            <a:extLst>
              <a:ext uri="{FF2B5EF4-FFF2-40B4-BE49-F238E27FC236}">
                <a16:creationId xmlns:a16="http://schemas.microsoft.com/office/drawing/2014/main" id="{6C1DF5DB-1853-B839-F808-E9DB50B1DA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2263" y="3894138"/>
            <a:ext cx="1935162" cy="2462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6" name="Picture 2">
            <a:extLst>
              <a:ext uri="{FF2B5EF4-FFF2-40B4-BE49-F238E27FC236}">
                <a16:creationId xmlns:a16="http://schemas.microsoft.com/office/drawing/2014/main" id="{E29A1174-F71A-0A8F-274B-94C2F2C327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7725" y="3136900"/>
            <a:ext cx="3008313" cy="300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Title 1">
            <a:extLst>
              <a:ext uri="{FF2B5EF4-FFF2-40B4-BE49-F238E27FC236}">
                <a16:creationId xmlns:a16="http://schemas.microsoft.com/office/drawing/2014/main" id="{3DA5554F-8C38-1637-26DA-C8870123274A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 b="1">
                <a:ea typeface="ＭＳ Ｐゴシック" panose="020B0600070205080204" pitchFamily="34" charset="-128"/>
              </a:rPr>
              <a:t>Experimental design</a:t>
            </a:r>
          </a:p>
        </p:txBody>
      </p:sp>
      <p:sp>
        <p:nvSpPr>
          <p:cNvPr id="59394" name="TextBox 2">
            <a:extLst>
              <a:ext uri="{FF2B5EF4-FFF2-40B4-BE49-F238E27FC236}">
                <a16:creationId xmlns:a16="http://schemas.microsoft.com/office/drawing/2014/main" id="{48499190-09A2-7650-4A60-F4C3D2C5C1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0595" y="1101725"/>
            <a:ext cx="4479925" cy="3046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</a:pPr>
            <a:r>
              <a:rPr lang="en-US" altLang="en-US" sz="2400" dirty="0"/>
              <a:t> Goal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400" dirty="0"/>
              <a:t> Platform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400" dirty="0"/>
              <a:t> Read length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400" dirty="0"/>
              <a:t> Rate and type of sequence errors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400" dirty="0"/>
              <a:t> Sequencing depth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400" dirty="0"/>
              <a:t> Replication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400" dirty="0"/>
              <a:t> Control</a:t>
            </a:r>
          </a:p>
          <a:p>
            <a:pPr eaLnBrk="1" hangingPunct="1">
              <a:spcBef>
                <a:spcPct val="0"/>
              </a:spcBef>
            </a:pPr>
            <a:r>
              <a:rPr lang="en-US" altLang="en-US" sz="2400" dirty="0"/>
              <a:t> Budget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1C82CEF-DC18-AE20-87A5-EFC81E6E35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8212226"/>
              </p:ext>
            </p:extLst>
          </p:nvPr>
        </p:nvGraphicFramePr>
        <p:xfrm>
          <a:off x="457200" y="4394994"/>
          <a:ext cx="8239125" cy="1714500"/>
        </p:xfrm>
        <a:graphic>
          <a:graphicData uri="http://schemas.openxmlformats.org/drawingml/2006/table">
            <a:tbl>
              <a:tblPr/>
              <a:tblGrid>
                <a:gridCol w="9667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29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36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350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461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93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159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429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Platform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Templates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Signal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Read length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Run time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reads per run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Error type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Error rate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9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Illumina Miseq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PCR or PCR-free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fluorescent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up to 2x300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1-2 days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Up to 10 Gb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substitutions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~0.1-1%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9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Illumina Hiseq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PCR or PCR-free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fluorescent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up to 2x250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days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Hundreds of Gb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substitutions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~0.1-1%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9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PacBio (</a:t>
                      </a:r>
                      <a:r>
                        <a:rPr kumimoji="0" lang="en-US" altLang="en-US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hifi</a:t>
                      </a: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)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Amplification not required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fluorescent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~10,000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30min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500 Mb – 1 Gb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InDel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&lt;1%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29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Nanopore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Amplification not required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Electronic flow change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&gt;10,000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hours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&gt;5Gb per </a:t>
                      </a:r>
                      <a:r>
                        <a:rPr kumimoji="0" lang="en-US" altLang="en-US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MinION</a:t>
                      </a:r>
                      <a:endParaRPr kumimoji="0" lang="en-US" altLang="en-US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ＭＳ Ｐゴシック" panose="020B0600070205080204" pitchFamily="34" charset="-128"/>
                      </a:endParaRP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InDel</a:t>
                      </a:r>
                      <a:endParaRPr kumimoji="0" lang="en-US" altLang="en-US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ＭＳ Ｐゴシック" panose="020B0600070205080204" pitchFamily="34" charset="-128"/>
                      </a:endParaRP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1-10%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9460" name="Slide Number Placeholder 4">
            <a:extLst>
              <a:ext uri="{FF2B5EF4-FFF2-40B4-BE49-F238E27FC236}">
                <a16:creationId xmlns:a16="http://schemas.microsoft.com/office/drawing/2014/main" id="{987897C1-F87E-8BBF-460B-10426BB0E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FD77F68-A543-FD4B-A86E-9277B3ED3F8A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30</a:t>
            </a:fld>
            <a:endParaRPr lang="en-US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7" name="Slide Number Placeholder 1">
            <a:extLst>
              <a:ext uri="{FF2B5EF4-FFF2-40B4-BE49-F238E27FC236}">
                <a16:creationId xmlns:a16="http://schemas.microsoft.com/office/drawing/2014/main" id="{81EB4145-09B8-DB66-7A52-214C0124D3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36DDACB-768C-8949-BBE5-A40F159A4DE0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31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0418" name="Title 2">
            <a:extLst>
              <a:ext uri="{FF2B5EF4-FFF2-40B4-BE49-F238E27FC236}">
                <a16:creationId xmlns:a16="http://schemas.microsoft.com/office/drawing/2014/main" id="{CAE253DF-3D12-4AB6-3545-1CC7E7F26E67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>
                <a:solidFill>
                  <a:srgbClr val="FF0000"/>
                </a:solidFill>
                <a:ea typeface="ＭＳ Ｐゴシック" panose="020B0600070205080204" pitchFamily="34" charset="-128"/>
              </a:rPr>
              <a:t>COMMON</a:t>
            </a:r>
            <a:r>
              <a:rPr lang="en-US" altLang="en-US">
                <a:ea typeface="ＭＳ Ｐゴシック" panose="020B0600070205080204" pitchFamily="34" charset="-128"/>
              </a:rPr>
              <a:t> in all NGS platforms</a:t>
            </a:r>
          </a:p>
        </p:txBody>
      </p:sp>
      <p:sp>
        <p:nvSpPr>
          <p:cNvPr id="60419" name="TextBox 3">
            <a:extLst>
              <a:ext uri="{FF2B5EF4-FFF2-40B4-BE49-F238E27FC236}">
                <a16:creationId xmlns:a16="http://schemas.microsoft.com/office/drawing/2014/main" id="{3E162178-1D16-F3BC-8666-05E283328C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68713" y="2735263"/>
            <a:ext cx="4456112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Adaptor is required for library preparation</a:t>
            </a:r>
          </a:p>
        </p:txBody>
      </p:sp>
      <p:sp>
        <p:nvSpPr>
          <p:cNvPr id="60420" name="TextBox 3">
            <a:extLst>
              <a:ext uri="{FF2B5EF4-FFF2-40B4-BE49-F238E27FC236}">
                <a16:creationId xmlns:a16="http://schemas.microsoft.com/office/drawing/2014/main" id="{931D8F7A-CCA7-8AA8-D7C5-1515F0AED1C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70038" y="1549400"/>
            <a:ext cx="1824037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/>
              <a:t>RNA/DNA</a:t>
            </a:r>
          </a:p>
        </p:txBody>
      </p:sp>
      <p:sp>
        <p:nvSpPr>
          <p:cNvPr id="60421" name="TextBox 4">
            <a:extLst>
              <a:ext uri="{FF2B5EF4-FFF2-40B4-BE49-F238E27FC236}">
                <a16:creationId xmlns:a16="http://schemas.microsoft.com/office/drawing/2014/main" id="{F106CDF9-A3A1-6432-AF96-999B9F74DBE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93825" y="2854325"/>
            <a:ext cx="2176463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/>
              <a:t>DNA Library</a:t>
            </a:r>
          </a:p>
        </p:txBody>
      </p:sp>
      <p:sp>
        <p:nvSpPr>
          <p:cNvPr id="60422" name="TextBox 5">
            <a:extLst>
              <a:ext uri="{FF2B5EF4-FFF2-40B4-BE49-F238E27FC236}">
                <a16:creationId xmlns:a16="http://schemas.microsoft.com/office/drawing/2014/main" id="{1F93B76F-76D1-6AAF-DBC5-C338887ADA2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30338" y="4152900"/>
            <a:ext cx="2105025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/>
              <a:t>Sequencing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7CB0C0E-5316-663F-FDBF-A9D716B3621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482850" y="2114550"/>
            <a:ext cx="0" cy="739775"/>
          </a:xfrm>
          <a:prstGeom prst="straightConnector1">
            <a:avLst/>
          </a:prstGeom>
          <a:noFill/>
          <a:ln w="25400">
            <a:solidFill>
              <a:srgbClr val="4F6228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60424" name="TextBox 11">
            <a:extLst>
              <a:ext uri="{FF2B5EF4-FFF2-40B4-BE49-F238E27FC236}">
                <a16:creationId xmlns:a16="http://schemas.microsoft.com/office/drawing/2014/main" id="{9DA2CE13-CC33-DA9E-4550-BFBBDAD08A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9950" y="1179513"/>
            <a:ext cx="6842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Input</a:t>
            </a:r>
          </a:p>
        </p:txBody>
      </p:sp>
      <p:sp>
        <p:nvSpPr>
          <p:cNvPr id="60425" name="TextBox 14">
            <a:extLst>
              <a:ext uri="{FF2B5EF4-FFF2-40B4-BE49-F238E27FC236}">
                <a16:creationId xmlns:a16="http://schemas.microsoft.com/office/drawing/2014/main" id="{51FA76C3-02C9-1711-8D14-E507BF965F5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01838" y="5457825"/>
            <a:ext cx="960437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/>
              <a:t>Data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B09ACDA-3F55-E656-D6AB-6E7B9C7F721E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482850" y="3438525"/>
            <a:ext cx="0" cy="708025"/>
          </a:xfrm>
          <a:prstGeom prst="straightConnector1">
            <a:avLst/>
          </a:prstGeom>
          <a:noFill/>
          <a:ln w="25400">
            <a:solidFill>
              <a:srgbClr val="4F6228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60427" name="TextBox 11">
            <a:extLst>
              <a:ext uri="{FF2B5EF4-FFF2-40B4-BE49-F238E27FC236}">
                <a16:creationId xmlns:a16="http://schemas.microsoft.com/office/drawing/2014/main" id="{B771F518-5391-073A-8E53-6D2261C4DE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4225" y="5983288"/>
            <a:ext cx="8572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Output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3DDAA612-71B0-4ACD-D41B-F5D4E1D0015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2482850" y="4737100"/>
            <a:ext cx="0" cy="708025"/>
          </a:xfrm>
          <a:prstGeom prst="straightConnector1">
            <a:avLst/>
          </a:prstGeom>
          <a:noFill/>
          <a:ln w="25400">
            <a:solidFill>
              <a:srgbClr val="4F6228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60429" name="Rectangle 21">
            <a:extLst>
              <a:ext uri="{FF2B5EF4-FFF2-40B4-BE49-F238E27FC236}">
                <a16:creationId xmlns:a16="http://schemas.microsoft.com/office/drawing/2014/main" id="{7CD6A0A3-DC7F-25BF-F45A-C1F6A1B146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8713" y="3844925"/>
            <a:ext cx="4456112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Thousands to hundreds of millions of fragments are sequenced in parallel</a:t>
            </a:r>
          </a:p>
        </p:txBody>
      </p:sp>
      <p:sp>
        <p:nvSpPr>
          <p:cNvPr id="60430" name="Rectangle 23">
            <a:extLst>
              <a:ext uri="{FF2B5EF4-FFF2-40B4-BE49-F238E27FC236}">
                <a16:creationId xmlns:a16="http://schemas.microsoft.com/office/drawing/2014/main" id="{66C3E40D-C458-4C3E-FB38-10EF958B82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68713" y="5357813"/>
            <a:ext cx="457200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Standard data (FASTQ) are output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Slide Number Placeholder 1">
            <a:extLst>
              <a:ext uri="{FF2B5EF4-FFF2-40B4-BE49-F238E27FC236}">
                <a16:creationId xmlns:a16="http://schemas.microsoft.com/office/drawing/2014/main" id="{CCAE600D-1656-6082-3C0F-1DF035B17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388E04F-6BC6-B043-9419-7E503828A887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32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1442" name="Title 2">
            <a:extLst>
              <a:ext uri="{FF2B5EF4-FFF2-40B4-BE49-F238E27FC236}">
                <a16:creationId xmlns:a16="http://schemas.microsoft.com/office/drawing/2014/main" id="{8CF4E4B0-43A2-E2EF-6A4D-C30CD111D88F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Illumina library preparation – Y-adaptor method</a:t>
            </a:r>
          </a:p>
        </p:txBody>
      </p:sp>
      <p:pic>
        <p:nvPicPr>
          <p:cNvPr id="61443" name="Picture 3" descr="Picture 6.png">
            <a:extLst>
              <a:ext uri="{FF2B5EF4-FFF2-40B4-BE49-F238E27FC236}">
                <a16:creationId xmlns:a16="http://schemas.microsoft.com/office/drawing/2014/main" id="{0AB94201-A1D9-EBF6-219C-CD609C329D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8" y="1352550"/>
            <a:ext cx="4876800" cy="535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8CEFFEFA-B001-8340-5923-617F5E5401C0}"/>
              </a:ext>
            </a:extLst>
          </p:cNvPr>
          <p:cNvGrpSpPr>
            <a:grpSpLocks/>
          </p:cNvGrpSpPr>
          <p:nvPr/>
        </p:nvGrpSpPr>
        <p:grpSpPr bwMode="auto">
          <a:xfrm>
            <a:off x="4876800" y="4491038"/>
            <a:ext cx="4083050" cy="1531937"/>
            <a:chOff x="4876800" y="4491038"/>
            <a:chExt cx="4083050" cy="1531937"/>
          </a:xfrm>
        </p:grpSpPr>
        <p:pic>
          <p:nvPicPr>
            <p:cNvPr id="61455" name="Picture 6" descr="Picture 9.png">
              <a:extLst>
                <a:ext uri="{FF2B5EF4-FFF2-40B4-BE49-F238E27FC236}">
                  <a16:creationId xmlns:a16="http://schemas.microsoft.com/office/drawing/2014/main" id="{E25D720D-C544-3EF6-C2E6-037957651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76800" y="4841875"/>
              <a:ext cx="4083050" cy="1181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1456" name="TextBox 7">
              <a:extLst>
                <a:ext uri="{FF2B5EF4-FFF2-40B4-BE49-F238E27FC236}">
                  <a16:creationId xmlns:a16="http://schemas.microsoft.com/office/drawing/2014/main" id="{197365AC-B278-9423-66DB-7206B2892C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87925" y="4491038"/>
              <a:ext cx="1519238" cy="369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latin typeface="Arial" panose="020B0604020202020204" pitchFamily="34" charset="0"/>
                </a:rPr>
                <a:t>Final product</a:t>
              </a:r>
            </a:p>
          </p:txBody>
        </p:sp>
      </p:grpSp>
      <p:sp>
        <p:nvSpPr>
          <p:cNvPr id="61445" name="TextBox 8">
            <a:extLst>
              <a:ext uri="{FF2B5EF4-FFF2-40B4-BE49-F238E27FC236}">
                <a16:creationId xmlns:a16="http://schemas.microsoft.com/office/drawing/2014/main" id="{2C3BD6C3-A08D-6D81-FD62-0E044AD457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6850" y="1035050"/>
            <a:ext cx="3762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a.</a:t>
            </a:r>
          </a:p>
        </p:txBody>
      </p:sp>
      <p:sp>
        <p:nvSpPr>
          <p:cNvPr id="61446" name="TextBox 9">
            <a:extLst>
              <a:ext uri="{FF2B5EF4-FFF2-40B4-BE49-F238E27FC236}">
                <a16:creationId xmlns:a16="http://schemas.microsoft.com/office/drawing/2014/main" id="{3D11CFC0-5193-5AEA-5544-CB17B714B1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89550" y="6319838"/>
            <a:ext cx="139065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000">
                <a:latin typeface="Arial" panose="020B0604020202020204" pitchFamily="34" charset="0"/>
              </a:rPr>
              <a:t>From TruSeq Manual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E6FF009-FB81-696A-9A64-DFC054F71AF3}"/>
              </a:ext>
            </a:extLst>
          </p:cNvPr>
          <p:cNvGrpSpPr>
            <a:grpSpLocks/>
          </p:cNvGrpSpPr>
          <p:nvPr/>
        </p:nvGrpSpPr>
        <p:grpSpPr bwMode="auto">
          <a:xfrm>
            <a:off x="5130800" y="1035050"/>
            <a:ext cx="3556000" cy="3041650"/>
            <a:chOff x="5130800" y="1035050"/>
            <a:chExt cx="3556000" cy="3041650"/>
          </a:xfrm>
        </p:grpSpPr>
        <p:pic>
          <p:nvPicPr>
            <p:cNvPr id="61452" name="Picture 5" descr="Picture 8.png">
              <a:extLst>
                <a:ext uri="{FF2B5EF4-FFF2-40B4-BE49-F238E27FC236}">
                  <a16:creationId xmlns:a16="http://schemas.microsoft.com/office/drawing/2014/main" id="{CDEA78B4-5CA0-E4DF-EB44-0A39E6AB7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30800" y="1377950"/>
              <a:ext cx="3556000" cy="2698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1453" name="TextBox 9">
              <a:extLst>
                <a:ext uri="{FF2B5EF4-FFF2-40B4-BE49-F238E27FC236}">
                  <a16:creationId xmlns:a16="http://schemas.microsoft.com/office/drawing/2014/main" id="{266D0BB2-5D78-99F3-7116-46034E5F089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30800" y="1035050"/>
              <a:ext cx="376238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>
                  <a:latin typeface="Arial" panose="020B0604020202020204" pitchFamily="34" charset="0"/>
                </a:rPr>
                <a:t>b.</a:t>
              </a:r>
            </a:p>
          </p:txBody>
        </p:sp>
        <p:sp>
          <p:nvSpPr>
            <p:cNvPr id="61454" name="TextBox 10">
              <a:extLst>
                <a:ext uri="{FF2B5EF4-FFF2-40B4-BE49-F238E27FC236}">
                  <a16:creationId xmlns:a16="http://schemas.microsoft.com/office/drawing/2014/main" id="{36AE29AE-A960-CD82-2AA8-5AA9F99877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01830" y="1265882"/>
              <a:ext cx="1508045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FF0000"/>
                  </a:solidFill>
                  <a:latin typeface="Arial" panose="020B0604020202020204" pitchFamily="34" charset="0"/>
                </a:rPr>
                <a:t>Y-adaptor</a:t>
              </a:r>
            </a:p>
          </p:txBody>
        </p:sp>
      </p:grpSp>
      <p:sp>
        <p:nvSpPr>
          <p:cNvPr id="61448" name="TextBox 3">
            <a:extLst>
              <a:ext uri="{FF2B5EF4-FFF2-40B4-BE49-F238E27FC236}">
                <a16:creationId xmlns:a16="http://schemas.microsoft.com/office/drawing/2014/main" id="{D72FC75E-73DB-ED46-2831-BB44887859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035050"/>
            <a:ext cx="21685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FF0000"/>
                </a:solidFill>
                <a:latin typeface="Arial" panose="020B0604020202020204" pitchFamily="34" charset="0"/>
              </a:rPr>
              <a:t>Fragmentation</a:t>
            </a:r>
          </a:p>
        </p:txBody>
      </p:sp>
      <p:sp>
        <p:nvSpPr>
          <p:cNvPr id="61449" name="TextBox 14">
            <a:extLst>
              <a:ext uri="{FF2B5EF4-FFF2-40B4-BE49-F238E27FC236}">
                <a16:creationId xmlns:a16="http://schemas.microsoft.com/office/drawing/2014/main" id="{0C7FC87C-A314-ACF9-E5AC-7AE4B14FA2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4213" y="3325813"/>
            <a:ext cx="1620837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FF0000"/>
                </a:solidFill>
                <a:latin typeface="Arial" panose="020B0604020202020204" pitchFamily="34" charset="0"/>
              </a:rPr>
              <a:t>End-repair</a:t>
            </a:r>
          </a:p>
        </p:txBody>
      </p:sp>
      <p:sp>
        <p:nvSpPr>
          <p:cNvPr id="61450" name="TextBox 15">
            <a:extLst>
              <a:ext uri="{FF2B5EF4-FFF2-40B4-BE49-F238E27FC236}">
                <a16:creationId xmlns:a16="http://schemas.microsoft.com/office/drawing/2014/main" id="{70A12541-77AA-291F-D708-E6F5E83D68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24038" y="6180138"/>
            <a:ext cx="130968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FF0000"/>
                </a:solidFill>
                <a:latin typeface="Arial" panose="020B0604020202020204" pitchFamily="34" charset="0"/>
              </a:rPr>
              <a:t>A-tailing</a:t>
            </a: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91B8CACA-2186-FBCA-CCEB-4D2D596AAA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87925" y="4165600"/>
            <a:ext cx="25622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solidFill>
                  <a:srgbClr val="FF0000"/>
                </a:solidFill>
                <a:latin typeface="Arial" panose="020B0604020202020204" pitchFamily="34" charset="0"/>
              </a:rPr>
              <a:t>PCR or PCR-free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TextBox 1">
            <a:extLst>
              <a:ext uri="{FF2B5EF4-FFF2-40B4-BE49-F238E27FC236}">
                <a16:creationId xmlns:a16="http://schemas.microsoft.com/office/drawing/2014/main" id="{5549A208-CFB7-46DF-8F9F-5A64AD9645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6150" y="4208463"/>
            <a:ext cx="7278688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/>
              <a:t>• D</a:t>
            </a:r>
            <a:r>
              <a:rPr lang="en-US" altLang="ja-JP" sz="2400" dirty="0"/>
              <a:t>ata from a lane are more than needed  in many cases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 dirty="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/>
              <a:t>• Multiplexing: To put multiple samples in a lane via using </a:t>
            </a:r>
            <a:r>
              <a:rPr lang="en-US" altLang="en-US" sz="2400" b="1" dirty="0">
                <a:solidFill>
                  <a:srgbClr val="17375E"/>
                </a:solidFill>
              </a:rPr>
              <a:t>DNA barcodes </a:t>
            </a:r>
            <a:r>
              <a:rPr lang="en-US" altLang="en-US" sz="2400" dirty="0"/>
              <a:t>to distinguish samples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8F3BCCD-1212-9889-63A6-9DAC910C1E6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636588"/>
            <a:ext cx="8229600" cy="7239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b="1" dirty="0">
                <a:ea typeface="+mn-ea"/>
                <a:cs typeface="+mn-cs"/>
              </a:rPr>
              <a:t>Multiplexing</a:t>
            </a:r>
            <a:r>
              <a:rPr lang="en-US" b="1" dirty="0">
                <a:ea typeface="+mj-ea"/>
                <a:cs typeface="+mj-cs"/>
              </a:rPr>
              <a:t> (DNA barcode/Index)</a:t>
            </a:r>
          </a:p>
        </p:txBody>
      </p:sp>
      <p:sp>
        <p:nvSpPr>
          <p:cNvPr id="62467" name="Slide Number Placeholder 3">
            <a:extLst>
              <a:ext uri="{FF2B5EF4-FFF2-40B4-BE49-F238E27FC236}">
                <a16:creationId xmlns:a16="http://schemas.microsoft.com/office/drawing/2014/main" id="{EAEFE3FD-7494-A5FE-9EA6-887D7D6D5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13CA09B-5EDA-524E-90B1-EA5E332DDDBE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33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2468" name="TextBox 26">
            <a:extLst>
              <a:ext uri="{FF2B5EF4-FFF2-40B4-BE49-F238E27FC236}">
                <a16:creationId xmlns:a16="http://schemas.microsoft.com/office/drawing/2014/main" id="{AACC71E2-854D-5524-D6AD-7F96C71259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36725" y="2201863"/>
            <a:ext cx="1317625" cy="95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/>
              <a:t>flowcell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/>
              <a:t>lane</a:t>
            </a:r>
          </a:p>
        </p:txBody>
      </p:sp>
      <p:pic>
        <p:nvPicPr>
          <p:cNvPr id="62469" name="Picture 28">
            <a:extLst>
              <a:ext uri="{FF2B5EF4-FFF2-40B4-BE49-F238E27FC236}">
                <a16:creationId xmlns:a16="http://schemas.microsoft.com/office/drawing/2014/main" id="{9B6277DB-1EA5-67EF-9B40-18C50038CE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3900" y="1927225"/>
            <a:ext cx="3289300" cy="1798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Slide Number Placeholder 1">
            <a:extLst>
              <a:ext uri="{FF2B5EF4-FFF2-40B4-BE49-F238E27FC236}">
                <a16:creationId xmlns:a16="http://schemas.microsoft.com/office/drawing/2014/main" id="{9AD411C0-EAE7-BA39-1CA2-67780B57D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433B94F-D017-EC42-AB75-85DA8AD953F6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34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3490" name="Title 2">
            <a:extLst>
              <a:ext uri="{FF2B5EF4-FFF2-40B4-BE49-F238E27FC236}">
                <a16:creationId xmlns:a16="http://schemas.microsoft.com/office/drawing/2014/main" id="{C3C167F7-0CBF-9819-6C36-23B01AA2821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352425"/>
            <a:ext cx="8229600" cy="7239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Barcode / Index</a:t>
            </a:r>
          </a:p>
        </p:txBody>
      </p:sp>
      <p:pic>
        <p:nvPicPr>
          <p:cNvPr id="63491" name="Picture 4" descr="PLPTH813.pdf">
            <a:extLst>
              <a:ext uri="{FF2B5EF4-FFF2-40B4-BE49-F238E27FC236}">
                <a16:creationId xmlns:a16="http://schemas.microsoft.com/office/drawing/2014/main" id="{41711DD0-20BB-2250-3A69-61848EFB5A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688" y="2586038"/>
            <a:ext cx="1685925" cy="1685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B53B4675-FB97-B603-F96B-71CB3FEA5C5E}"/>
              </a:ext>
            </a:extLst>
          </p:cNvPr>
          <p:cNvGrpSpPr>
            <a:grpSpLocks/>
          </p:cNvGrpSpPr>
          <p:nvPr/>
        </p:nvGrpSpPr>
        <p:grpSpPr bwMode="auto">
          <a:xfrm>
            <a:off x="3190875" y="1906588"/>
            <a:ext cx="5233988" cy="3046412"/>
            <a:chOff x="3190747" y="1906040"/>
            <a:chExt cx="5233923" cy="3046988"/>
          </a:xfrm>
        </p:grpSpPr>
        <p:sp>
          <p:nvSpPr>
            <p:cNvPr id="63493" name="TextBox 5">
              <a:extLst>
                <a:ext uri="{FF2B5EF4-FFF2-40B4-BE49-F238E27FC236}">
                  <a16:creationId xmlns:a16="http://schemas.microsoft.com/office/drawing/2014/main" id="{B2E76566-61F4-D385-9E96-B0E66D4CC4B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5476" y="1906040"/>
              <a:ext cx="3509194" cy="3046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FF0000"/>
                  </a:solidFill>
                  <a:latin typeface="Courier New" panose="02070309020205020404" pitchFamily="49" charset="0"/>
                </a:rPr>
                <a:t>AGTGCA</a:t>
              </a:r>
              <a:r>
                <a:rPr lang="en-US" altLang="en-US" sz="2400">
                  <a:latin typeface="Courier New" panose="02070309020205020404" pitchFamily="49" charset="0"/>
                </a:rPr>
                <a:t>xxxxxxxxxxxx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FF0000"/>
                  </a:solidFill>
                  <a:latin typeface="Courier New" panose="02070309020205020404" pitchFamily="49" charset="0"/>
                </a:rPr>
                <a:t>AGTGCA</a:t>
              </a:r>
              <a:r>
                <a:rPr lang="en-US" altLang="en-US" sz="2400">
                  <a:latin typeface="Courier New" panose="02070309020205020404" pitchFamily="49" charset="0"/>
                </a:rPr>
                <a:t>xxxxxxxxxxxx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FF0000"/>
                  </a:solidFill>
                  <a:latin typeface="Courier New" panose="02070309020205020404" pitchFamily="49" charset="0"/>
                </a:rPr>
                <a:t>AGTGCA</a:t>
              </a:r>
              <a:r>
                <a:rPr lang="en-US" altLang="en-US" sz="2400">
                  <a:latin typeface="Courier New" panose="02070309020205020404" pitchFamily="49" charset="0"/>
                </a:rPr>
                <a:t>xxxxxxxxxxxx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latin typeface="Courier New" panose="02070309020205020404" pitchFamily="49" charset="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latin typeface="Courier New" panose="02070309020205020404" pitchFamily="49" charset="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FF0000"/>
                  </a:solidFill>
                  <a:latin typeface="Courier New" panose="02070309020205020404" pitchFamily="49" charset="0"/>
                </a:rPr>
                <a:t>CATGTC</a:t>
              </a:r>
              <a:r>
                <a:rPr lang="en-US" altLang="en-US" sz="2400">
                  <a:latin typeface="Courier New" panose="02070309020205020404" pitchFamily="49" charset="0"/>
                </a:rPr>
                <a:t>xxxxxxxxxxxx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FF0000"/>
                  </a:solidFill>
                  <a:latin typeface="Courier New" panose="02070309020205020404" pitchFamily="49" charset="0"/>
                </a:rPr>
                <a:t>CATGTC</a:t>
              </a:r>
              <a:r>
                <a:rPr lang="en-US" altLang="en-US" sz="2400">
                  <a:latin typeface="Courier New" panose="02070309020205020404" pitchFamily="49" charset="0"/>
                </a:rPr>
                <a:t>xxxxxxxxxxxx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FF0000"/>
                  </a:solidFill>
                  <a:latin typeface="Courier New" panose="02070309020205020404" pitchFamily="49" charset="0"/>
                </a:rPr>
                <a:t>CATGTC</a:t>
              </a:r>
              <a:r>
                <a:rPr lang="en-US" altLang="en-US" sz="2400">
                  <a:latin typeface="Courier New" panose="02070309020205020404" pitchFamily="49" charset="0"/>
                </a:rPr>
                <a:t>xxxxxxxxxxxx</a:t>
              </a:r>
            </a:p>
          </p:txBody>
        </p:sp>
        <p:sp>
          <p:nvSpPr>
            <p:cNvPr id="63494" name="TextBox 6">
              <a:extLst>
                <a:ext uri="{FF2B5EF4-FFF2-40B4-BE49-F238E27FC236}">
                  <a16:creationId xmlns:a16="http://schemas.microsoft.com/office/drawing/2014/main" id="{5C9776FB-AE51-417D-8539-BD0FB13363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90747" y="2286724"/>
              <a:ext cx="1662234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urier New" panose="02070309020205020404" pitchFamily="49" charset="0"/>
                </a:rPr>
                <a:t>sample 1</a:t>
              </a:r>
            </a:p>
          </p:txBody>
        </p:sp>
        <p:sp>
          <p:nvSpPr>
            <p:cNvPr id="63495" name="TextBox 7">
              <a:extLst>
                <a:ext uri="{FF2B5EF4-FFF2-40B4-BE49-F238E27FC236}">
                  <a16:creationId xmlns:a16="http://schemas.microsoft.com/office/drawing/2014/main" id="{E482FC07-6D14-8BFC-9151-3AD2C8C641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90747" y="4132554"/>
              <a:ext cx="1662234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urier New" panose="02070309020205020404" pitchFamily="49" charset="0"/>
                </a:rPr>
                <a:t>sample 2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Title 1">
            <a:extLst>
              <a:ext uri="{FF2B5EF4-FFF2-40B4-BE49-F238E27FC236}">
                <a16:creationId xmlns:a16="http://schemas.microsoft.com/office/drawing/2014/main" id="{3AF1D17A-EDB7-D5B0-46F0-4D656F0EFCEF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 sz="3200" b="1">
                <a:ea typeface="ＭＳ Ｐゴシック" panose="020B0600070205080204" pitchFamily="34" charset="-128"/>
              </a:rPr>
              <a:t>Single-end sequencing</a:t>
            </a:r>
          </a:p>
        </p:txBody>
      </p:sp>
      <p:sp>
        <p:nvSpPr>
          <p:cNvPr id="64514" name="TextBox 2">
            <a:extLst>
              <a:ext uri="{FF2B5EF4-FFF2-40B4-BE49-F238E27FC236}">
                <a16:creationId xmlns:a16="http://schemas.microsoft.com/office/drawing/2014/main" id="{ECFD1C33-0A31-BC74-A0F1-9C56DE49BE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7238" y="1620838"/>
            <a:ext cx="7675562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39725" indent="-339725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/>
              <a:t>A single read is generated for each template/cluster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33878E2-C8A2-65CC-A514-2407EDE95AE7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3329782" y="4448969"/>
            <a:ext cx="1898650" cy="1587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736D5D39-9B8C-8D19-D59F-D00C3CA67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4338" y="2898775"/>
            <a:ext cx="109537" cy="601663"/>
          </a:xfrm>
          <a:prstGeom prst="rect">
            <a:avLst/>
          </a:prstGeom>
          <a:solidFill>
            <a:srgbClr val="660066"/>
          </a:solidFill>
          <a:ln w="9525">
            <a:solidFill>
              <a:srgbClr val="660066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48EF75-33B1-DE5D-36DC-D2CC163055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4338" y="5399088"/>
            <a:ext cx="109537" cy="601662"/>
          </a:xfrm>
          <a:prstGeom prst="rect">
            <a:avLst/>
          </a:prstGeom>
          <a:solidFill>
            <a:srgbClr val="D99694"/>
          </a:solidFill>
          <a:ln w="9525">
            <a:solidFill>
              <a:srgbClr val="D99694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C91F3E5-3E0E-77B0-A44B-C244E505B27B}"/>
              </a:ext>
            </a:extLst>
          </p:cNvPr>
          <p:cNvCxnSpPr>
            <a:cxnSpLocks noChangeShapeType="1"/>
          </p:cNvCxnSpPr>
          <p:nvPr/>
        </p:nvCxnSpPr>
        <p:spPr bwMode="auto">
          <a:xfrm rot="16200000" flipH="1">
            <a:off x="4149725" y="3200400"/>
            <a:ext cx="603250" cy="0"/>
          </a:xfrm>
          <a:prstGeom prst="straightConnector1">
            <a:avLst/>
          </a:prstGeom>
          <a:noFill/>
          <a:ln w="25400">
            <a:solidFill>
              <a:schemeClr val="accent1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F87912D-988A-C927-0BB5-1D8022B4BC9A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4049713" y="3902075"/>
            <a:ext cx="801688" cy="1587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8E80B36-624C-0698-012B-10D85FF913EF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2999581" y="4450557"/>
            <a:ext cx="1895475" cy="1588"/>
          </a:xfrm>
          <a:prstGeom prst="straightConnector1">
            <a:avLst/>
          </a:prstGeom>
          <a:noFill/>
          <a:ln w="6350">
            <a:solidFill>
              <a:srgbClr val="7F7F7F"/>
            </a:solidFill>
            <a:prstDash val="dot"/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1E38A89-F31D-A7C7-F3F2-9C4D7CDBF477}"/>
              </a:ext>
            </a:extLst>
          </p:cNvPr>
          <p:cNvSpPr txBox="1"/>
          <p:nvPr/>
        </p:nvSpPr>
        <p:spPr>
          <a:xfrm>
            <a:off x="3157561" y="4303669"/>
            <a:ext cx="1128509" cy="369332"/>
          </a:xfrm>
          <a:prstGeom prst="rect">
            <a:avLst/>
          </a:prstGeom>
          <a:noFill/>
          <a:scene3d>
            <a:camera prst="orthographicFront">
              <a:rot lat="0" lon="0" rev="5400000"/>
            </a:camera>
            <a:lightRig rig="threePt" dir="t"/>
          </a:scene3d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>
                <a:latin typeface="+mn-lt"/>
                <a:ea typeface="+mn-ea"/>
              </a:rPr>
              <a:t>Insert size</a:t>
            </a:r>
          </a:p>
        </p:txBody>
      </p:sp>
      <p:sp>
        <p:nvSpPr>
          <p:cNvPr id="64522" name="Slide Number Placeholder 13">
            <a:extLst>
              <a:ext uri="{FF2B5EF4-FFF2-40B4-BE49-F238E27FC236}">
                <a16:creationId xmlns:a16="http://schemas.microsoft.com/office/drawing/2014/main" id="{9F0DB967-8647-F99D-2554-917B8D69D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8B2EFC5-EC77-9A45-A9DA-EBEF22855AB2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35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4523" name="TextBox 14">
            <a:extLst>
              <a:ext uri="{FF2B5EF4-FFF2-40B4-BE49-F238E27FC236}">
                <a16:creationId xmlns:a16="http://schemas.microsoft.com/office/drawing/2014/main" id="{85500827-E87E-CBDD-1CE6-585DF957E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4265613"/>
            <a:ext cx="230028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typically 200-500 bp</a:t>
            </a:r>
          </a:p>
        </p:txBody>
      </p:sp>
      <p:sp>
        <p:nvSpPr>
          <p:cNvPr id="64524" name="TextBox 15">
            <a:extLst>
              <a:ext uri="{FF2B5EF4-FFF2-40B4-BE49-F238E27FC236}">
                <a16:creationId xmlns:a16="http://schemas.microsoft.com/office/drawing/2014/main" id="{20458D74-BA2B-C630-24D8-73FF5FEED8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48250" y="3429000"/>
            <a:ext cx="30083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ja-JP" altLang="en-US" sz="1800">
                <a:latin typeface="Arial" panose="020B0604020202020204" pitchFamily="34" charset="0"/>
              </a:rPr>
              <a:t>“</a:t>
            </a:r>
            <a:r>
              <a:rPr lang="en-US" altLang="ja-JP" sz="1800">
                <a:solidFill>
                  <a:srgbClr val="FF0000"/>
                </a:solidFill>
                <a:latin typeface="Arial" panose="020B0604020202020204" pitchFamily="34" charset="0"/>
              </a:rPr>
              <a:t>Read</a:t>
            </a:r>
            <a:r>
              <a:rPr lang="ja-JP" altLang="en-US" sz="1800">
                <a:latin typeface="Arial" panose="020B0604020202020204" pitchFamily="34" charset="0"/>
              </a:rPr>
              <a:t>”</a:t>
            </a:r>
            <a:r>
              <a:rPr lang="en-US" altLang="ja-JP" sz="1800">
                <a:latin typeface="Arial" panose="020B0604020202020204" pitchFamily="34" charset="0"/>
              </a:rPr>
              <a:t> could be 36-300 bp</a:t>
            </a: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EE48207D-F989-1CB3-DF55-1D42408B2080}"/>
              </a:ext>
            </a:extLst>
          </p:cNvPr>
          <p:cNvSpPr/>
          <p:nvPr/>
        </p:nvSpPr>
        <p:spPr>
          <a:xfrm>
            <a:off x="4737100" y="2898775"/>
            <a:ext cx="227013" cy="1404938"/>
          </a:xfrm>
          <a:prstGeom prst="rightBrace">
            <a:avLst/>
          </a:prstGeom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>
              <a:highlight>
                <a:srgbClr val="808000"/>
              </a:highlight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Title 1">
            <a:extLst>
              <a:ext uri="{FF2B5EF4-FFF2-40B4-BE49-F238E27FC236}">
                <a16:creationId xmlns:a16="http://schemas.microsoft.com/office/drawing/2014/main" id="{7BFD4A07-21F4-4D73-0A5A-BC202AE75279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 sz="3200" b="1">
                <a:ea typeface="ＭＳ Ｐゴシック" panose="020B0600070205080204" pitchFamily="34" charset="-128"/>
              </a:rPr>
              <a:t>Paired-end sequencing</a:t>
            </a:r>
          </a:p>
        </p:txBody>
      </p:sp>
      <p:sp>
        <p:nvSpPr>
          <p:cNvPr id="65538" name="TextBox 2">
            <a:extLst>
              <a:ext uri="{FF2B5EF4-FFF2-40B4-BE49-F238E27FC236}">
                <a16:creationId xmlns:a16="http://schemas.microsoft.com/office/drawing/2014/main" id="{BC7C7193-ED2E-F1E0-4FB5-86DB795663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0450" y="1471613"/>
            <a:ext cx="6572250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457200" indent="-4572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/>
              <a:t>Two reads are generated for each template cluster;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/>
              <a:t>the 1</a:t>
            </a:r>
            <a:r>
              <a:rPr lang="en-US" altLang="en-US" sz="2400" baseline="30000"/>
              <a:t>st</a:t>
            </a:r>
            <a:r>
              <a:rPr lang="en-US" altLang="en-US" sz="2400"/>
              <a:t> is from one end with one primer;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/>
              <a:t>the 2</a:t>
            </a:r>
            <a:r>
              <a:rPr lang="en-US" altLang="en-US" sz="2400" baseline="30000"/>
              <a:t>nd</a:t>
            </a:r>
            <a:r>
              <a:rPr lang="en-US" altLang="en-US" sz="2400"/>
              <a:t> is for the other end with the other primer.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A3A9D79-F31A-3E50-D37E-33A8A73A7391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2996407" y="4802981"/>
            <a:ext cx="1898650" cy="1587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1454F5C6-BEBC-00C3-167A-0537E2D331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90963" y="3252788"/>
            <a:ext cx="109537" cy="601662"/>
          </a:xfrm>
          <a:prstGeom prst="rect">
            <a:avLst/>
          </a:prstGeom>
          <a:solidFill>
            <a:srgbClr val="660066"/>
          </a:solidFill>
          <a:ln w="9525">
            <a:solidFill>
              <a:srgbClr val="660066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0C3E89-41A2-B982-26DA-93ECD70E11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90963" y="5753100"/>
            <a:ext cx="109537" cy="601663"/>
          </a:xfrm>
          <a:prstGeom prst="rect">
            <a:avLst/>
          </a:prstGeom>
          <a:solidFill>
            <a:srgbClr val="D99694"/>
          </a:solidFill>
          <a:ln w="9525">
            <a:solidFill>
              <a:srgbClr val="D99694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E9CF953-3474-24B6-9558-43B6C23E43C3}"/>
              </a:ext>
            </a:extLst>
          </p:cNvPr>
          <p:cNvCxnSpPr>
            <a:cxnSpLocks noChangeShapeType="1"/>
          </p:cNvCxnSpPr>
          <p:nvPr/>
        </p:nvCxnSpPr>
        <p:spPr bwMode="auto">
          <a:xfrm rot="16200000" flipH="1">
            <a:off x="3816350" y="3554413"/>
            <a:ext cx="603250" cy="0"/>
          </a:xfrm>
          <a:prstGeom prst="straightConnector1">
            <a:avLst/>
          </a:prstGeom>
          <a:noFill/>
          <a:ln w="25400">
            <a:solidFill>
              <a:schemeClr val="accent1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E2E9AF-78A6-4C78-3F0E-61787C6909A6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3716338" y="4256088"/>
            <a:ext cx="801687" cy="1587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3D8153C-9EA2-C206-A0A0-937B43B22080}"/>
              </a:ext>
            </a:extLst>
          </p:cNvPr>
          <p:cNvCxnSpPr>
            <a:cxnSpLocks noChangeShapeType="1"/>
          </p:cNvCxnSpPr>
          <p:nvPr/>
        </p:nvCxnSpPr>
        <p:spPr bwMode="auto">
          <a:xfrm rot="5400000" flipH="1" flipV="1">
            <a:off x="3933826" y="6054725"/>
            <a:ext cx="601662" cy="1587"/>
          </a:xfrm>
          <a:prstGeom prst="straightConnector1">
            <a:avLst/>
          </a:prstGeom>
          <a:noFill/>
          <a:ln w="25400">
            <a:solidFill>
              <a:schemeClr val="accent1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11106AD-216E-06CA-884F-CDF30BCF0919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3832225" y="5365750"/>
            <a:ext cx="801688" cy="1588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1A9EBBA-9FE1-951A-3D58-4B0987274BA7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2666206" y="4804569"/>
            <a:ext cx="1895475" cy="1588"/>
          </a:xfrm>
          <a:prstGeom prst="straightConnector1">
            <a:avLst/>
          </a:prstGeom>
          <a:noFill/>
          <a:ln w="6350">
            <a:solidFill>
              <a:srgbClr val="7F7F7F"/>
            </a:solidFill>
            <a:prstDash val="dot"/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E570F55-4412-7539-F7B4-E42DDA640EA6}"/>
              </a:ext>
            </a:extLst>
          </p:cNvPr>
          <p:cNvSpPr txBox="1"/>
          <p:nvPr/>
        </p:nvSpPr>
        <p:spPr>
          <a:xfrm>
            <a:off x="2985747" y="4658022"/>
            <a:ext cx="839969" cy="369332"/>
          </a:xfrm>
          <a:prstGeom prst="rect">
            <a:avLst/>
          </a:prstGeom>
          <a:noFill/>
          <a:scene3d>
            <a:camera prst="orthographicFront">
              <a:rot lat="0" lon="0" rev="5400000"/>
            </a:camera>
            <a:lightRig rig="threePt" dir="t"/>
          </a:scene3d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>
                <a:latin typeface="+mn-lt"/>
                <a:ea typeface="+mn-ea"/>
              </a:rPr>
              <a:t>Fix size</a:t>
            </a:r>
          </a:p>
        </p:txBody>
      </p:sp>
      <p:sp>
        <p:nvSpPr>
          <p:cNvPr id="65548" name="Slide Number Placeholder 13">
            <a:extLst>
              <a:ext uri="{FF2B5EF4-FFF2-40B4-BE49-F238E27FC236}">
                <a16:creationId xmlns:a16="http://schemas.microsoft.com/office/drawing/2014/main" id="{35D99DF2-2837-87E5-7631-789BDB23A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1ADF61F-8192-FE4E-BFFF-7204F0B3A2E2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36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5549" name="TextBox 1">
            <a:extLst>
              <a:ext uri="{FF2B5EF4-FFF2-40B4-BE49-F238E27FC236}">
                <a16:creationId xmlns:a16="http://schemas.microsoft.com/office/drawing/2014/main" id="{5D17BD22-04EB-431E-AB51-61AF9C68E4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346575" y="4052888"/>
            <a:ext cx="11779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Read 1</a:t>
            </a:r>
          </a:p>
        </p:txBody>
      </p:sp>
      <p:sp>
        <p:nvSpPr>
          <p:cNvPr id="65550" name="TextBox 14">
            <a:extLst>
              <a:ext uri="{FF2B5EF4-FFF2-40B4-BE49-F238E27FC236}">
                <a16:creationId xmlns:a16="http://schemas.microsoft.com/office/drawing/2014/main" id="{A3E48831-D8EA-EAAA-EC38-4669781942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91038" y="5156200"/>
            <a:ext cx="11779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Read 2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Slide Number Placeholder 1">
            <a:extLst>
              <a:ext uri="{FF2B5EF4-FFF2-40B4-BE49-F238E27FC236}">
                <a16:creationId xmlns:a16="http://schemas.microsoft.com/office/drawing/2014/main" id="{74368F52-4742-56EE-AE6D-34785CA6A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7AEAE24-592E-CA44-B995-DE9337ADA3CE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37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6562" name="Title 1">
            <a:extLst>
              <a:ext uri="{FF2B5EF4-FFF2-40B4-BE49-F238E27FC236}">
                <a16:creationId xmlns:a16="http://schemas.microsoft.com/office/drawing/2014/main" id="{A609B672-1112-1E5D-BF28-67BEFFAC908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579438"/>
            <a:ext cx="8229600" cy="723900"/>
          </a:xfrm>
        </p:spPr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Illumina platforms and terminologies</a:t>
            </a:r>
            <a:br>
              <a:rPr lang="en-US" altLang="en-US">
                <a:ea typeface="ＭＳ Ｐゴシック" panose="020B0600070205080204" pitchFamily="34" charset="-128"/>
              </a:rPr>
            </a:br>
            <a:r>
              <a:rPr lang="en-US" altLang="en-US" sz="2000">
                <a:ea typeface="ＭＳ Ｐゴシック" panose="020B0600070205080204" pitchFamily="34" charset="-128"/>
                <a:hlinkClick r:id="rId2"/>
              </a:rPr>
              <a:t>Illumina video</a:t>
            </a:r>
            <a:endParaRPr lang="en-US" altLang="en-US" sz="2000">
              <a:ea typeface="ＭＳ Ｐゴシック" panose="020B0600070205080204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317C42-F0BF-1C30-9355-8A66AFF640C1}"/>
              </a:ext>
            </a:extLst>
          </p:cNvPr>
          <p:cNvSpPr txBox="1"/>
          <p:nvPr/>
        </p:nvSpPr>
        <p:spPr>
          <a:xfrm>
            <a:off x="1403350" y="2073275"/>
            <a:ext cx="5751513" cy="1628775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514350" indent="-514350" eaLnBrk="1" hangingPunct="1">
              <a:lnSpc>
                <a:spcPct val="120000"/>
              </a:lnSpc>
              <a:buFont typeface="+mj-lt"/>
              <a:buAutoNum type="arabicPeriod"/>
              <a:defRPr/>
            </a:pPr>
            <a:r>
              <a:rPr lang="en-US" sz="2800" dirty="0">
                <a:latin typeface="+mn-lt"/>
                <a:ea typeface="ＭＳ Ｐゴシック" charset="0"/>
                <a:cs typeface="ＭＳ Ｐゴシック" charset="0"/>
              </a:rPr>
              <a:t>Library preparation</a:t>
            </a:r>
          </a:p>
          <a:p>
            <a:pPr marL="514350" indent="-514350" eaLnBrk="1" hangingPunct="1">
              <a:lnSpc>
                <a:spcPct val="120000"/>
              </a:lnSpc>
              <a:buFont typeface="+mj-lt"/>
              <a:buAutoNum type="arabicPeriod"/>
              <a:defRPr/>
            </a:pPr>
            <a:r>
              <a:rPr lang="en-US" sz="2800" dirty="0">
                <a:latin typeface="+mn-lt"/>
                <a:ea typeface="ＭＳ Ｐゴシック" charset="0"/>
                <a:cs typeface="ＭＳ Ｐゴシック" charset="0"/>
              </a:rPr>
              <a:t>Sequencing procedure</a:t>
            </a:r>
          </a:p>
          <a:p>
            <a:pPr marL="514350" indent="-514350" eaLnBrk="1" hangingPunct="1">
              <a:lnSpc>
                <a:spcPct val="120000"/>
              </a:lnSpc>
              <a:buFont typeface="+mj-lt"/>
              <a:buAutoNum type="arabicPeriod"/>
              <a:defRPr/>
            </a:pPr>
            <a:r>
              <a:rPr lang="en-US" sz="2800" dirty="0">
                <a:latin typeface="+mn-lt"/>
                <a:ea typeface="ＭＳ Ｐゴシック" charset="0"/>
                <a:cs typeface="ＭＳ Ｐゴシック" charset="0"/>
              </a:rPr>
              <a:t>Single-ends and paired ends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Slide Number Placeholder 1">
            <a:extLst>
              <a:ext uri="{FF2B5EF4-FFF2-40B4-BE49-F238E27FC236}">
                <a16:creationId xmlns:a16="http://schemas.microsoft.com/office/drawing/2014/main" id="{54D02B47-C9CC-A5D2-DEA4-6985BE646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614D08D-353C-8341-B459-4EF66A86D317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38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7586" name="Title 2">
            <a:extLst>
              <a:ext uri="{FF2B5EF4-FFF2-40B4-BE49-F238E27FC236}">
                <a16:creationId xmlns:a16="http://schemas.microsoft.com/office/drawing/2014/main" id="{481307EF-769E-6134-68C2-147A973FF938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 sz="3200">
                <a:ea typeface="ＭＳ Ｐゴシック" panose="020B0600070205080204" pitchFamily="34" charset="-128"/>
              </a:rPr>
              <a:t>Summary</a:t>
            </a:r>
          </a:p>
        </p:txBody>
      </p:sp>
      <p:sp>
        <p:nvSpPr>
          <p:cNvPr id="67587" name="TextBox 1">
            <a:extLst>
              <a:ext uri="{FF2B5EF4-FFF2-40B4-BE49-F238E27FC236}">
                <a16:creationId xmlns:a16="http://schemas.microsoft.com/office/drawing/2014/main" id="{D53A6617-ED80-9A66-03DA-64CC670BCA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12850" y="1671638"/>
            <a:ext cx="6059488" cy="214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457200" indent="-4572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Font typeface="Calibri" panose="020F0502020204030204" pitchFamily="34" charset="0"/>
              <a:buAutoNum type="arabicPeriod"/>
            </a:pPr>
            <a:r>
              <a:rPr lang="en-US" altLang="en-US" sz="2800">
                <a:latin typeface="Arial" panose="020B0604020202020204" pitchFamily="34" charset="0"/>
              </a:rPr>
              <a:t>NGS platforms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 typeface="Calibri" panose="020F0502020204030204" pitchFamily="34" charset="0"/>
              <a:buAutoNum type="arabicPeriod"/>
            </a:pPr>
            <a:r>
              <a:rPr lang="en-US" altLang="en-US" sz="2800">
                <a:latin typeface="Arial" panose="020B0604020202020204" pitchFamily="34" charset="0"/>
              </a:rPr>
              <a:t>Pro and con of each platform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 typeface="Calibri" panose="020F0502020204030204" pitchFamily="34" charset="0"/>
              <a:buAutoNum type="arabicPeriod"/>
            </a:pPr>
            <a:r>
              <a:rPr lang="en-US" altLang="en-US" sz="2800">
                <a:latin typeface="Arial" panose="020B0604020202020204" pitchFamily="34" charset="0"/>
              </a:rPr>
              <a:t>Approaches for library preparation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 typeface="Calibri" panose="020F0502020204030204" pitchFamily="34" charset="0"/>
              <a:buAutoNum type="arabicPeriod"/>
            </a:pPr>
            <a:r>
              <a:rPr lang="en-US" altLang="en-US" sz="2800">
                <a:latin typeface="Arial" panose="020B0604020202020204" pitchFamily="34" charset="0"/>
              </a:rPr>
              <a:t>Applications of various NGS tech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F9665E-2571-D2EE-8186-7C6A45A640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888" y="868363"/>
            <a:ext cx="7056437" cy="575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57" name="Title 1">
            <a:extLst>
              <a:ext uri="{FF2B5EF4-FFF2-40B4-BE49-F238E27FC236}">
                <a16:creationId xmlns:a16="http://schemas.microsoft.com/office/drawing/2014/main" id="{5E6E0E84-8037-8FAE-B95D-74BBFC80F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17488"/>
            <a:ext cx="8229600" cy="531812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Sanger sequencing technology - I</a:t>
            </a:r>
          </a:p>
        </p:txBody>
      </p:sp>
      <p:sp>
        <p:nvSpPr>
          <p:cNvPr id="18435" name="Slide Number Placeholder 3">
            <a:extLst>
              <a:ext uri="{FF2B5EF4-FFF2-40B4-BE49-F238E27FC236}">
                <a16:creationId xmlns:a16="http://schemas.microsoft.com/office/drawing/2014/main" id="{0822457C-4E34-9FCD-FB40-12A749B56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96D015A-331F-C54A-A1FE-6AE2EC42A39D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18436" name="TextBox 9">
            <a:extLst>
              <a:ext uri="{FF2B5EF4-FFF2-40B4-BE49-F238E27FC236}">
                <a16:creationId xmlns:a16="http://schemas.microsoft.com/office/drawing/2014/main" id="{3D6B266C-60B4-C816-A922-8F830A0CDA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64275" y="6156325"/>
            <a:ext cx="20701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b="1">
                <a:solidFill>
                  <a:srgbClr val="FF0000"/>
                </a:solidFill>
                <a:latin typeface="Arial" panose="020B0604020202020204" pitchFamily="34" charset="0"/>
              </a:rPr>
              <a:t>Key innovation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F453927-19B4-DDD9-4A01-CA953F7CF0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749300"/>
            <a:ext cx="812800" cy="520700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pic>
        <p:nvPicPr>
          <p:cNvPr id="18438" name="Picture 3">
            <a:extLst>
              <a:ext uri="{FF2B5EF4-FFF2-40B4-BE49-F238E27FC236}">
                <a16:creationId xmlns:a16="http://schemas.microsoft.com/office/drawing/2014/main" id="{2424FB6F-A504-6854-9719-28EED1A677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0775" y="3616325"/>
            <a:ext cx="2197100" cy="254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9" name="Picture 7">
            <a:extLst>
              <a:ext uri="{FF2B5EF4-FFF2-40B4-BE49-F238E27FC236}">
                <a16:creationId xmlns:a16="http://schemas.microsoft.com/office/drawing/2014/main" id="{759D52C6-09A1-C0D2-954E-9575E41A28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4438" y="868363"/>
            <a:ext cx="1333500" cy="177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40" name="TextBox 8">
            <a:extLst>
              <a:ext uri="{FF2B5EF4-FFF2-40B4-BE49-F238E27FC236}">
                <a16:creationId xmlns:a16="http://schemas.microsoft.com/office/drawing/2014/main" id="{3ED34847-7135-1D86-2B4F-D2DC6D825F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64438" y="2660650"/>
            <a:ext cx="1363662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200">
                <a:latin typeface="Arial" panose="020B0604020202020204" pitchFamily="34" charset="0"/>
              </a:rPr>
              <a:t>Frederick Sanger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>
            <a:extLst>
              <a:ext uri="{FF2B5EF4-FFF2-40B4-BE49-F238E27FC236}">
                <a16:creationId xmlns:a16="http://schemas.microsoft.com/office/drawing/2014/main" id="{15491E93-91F2-29BA-74FD-E5340AF62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17488"/>
            <a:ext cx="8229600" cy="531812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Sanger sequencing technology - II</a:t>
            </a:r>
          </a:p>
        </p:txBody>
      </p:sp>
      <p:sp>
        <p:nvSpPr>
          <p:cNvPr id="20482" name="Slide Number Placeholder 3">
            <a:extLst>
              <a:ext uri="{FF2B5EF4-FFF2-40B4-BE49-F238E27FC236}">
                <a16:creationId xmlns:a16="http://schemas.microsoft.com/office/drawing/2014/main" id="{E1C82032-802B-C021-5444-E85BF739C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0CF4362-ABED-7F44-A2E6-41F793B1D01F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20483" name="Picture 5" descr="Screen Shot 2015-01-31 at 3.09.29 PM.png">
            <a:extLst>
              <a:ext uri="{FF2B5EF4-FFF2-40B4-BE49-F238E27FC236}">
                <a16:creationId xmlns:a16="http://schemas.microsoft.com/office/drawing/2014/main" id="{84CF1FF5-44C3-3F14-ED31-AC7054E43A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884238"/>
            <a:ext cx="7978775" cy="554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4" name="Rectangle 6">
            <a:extLst>
              <a:ext uri="{FF2B5EF4-FFF2-40B4-BE49-F238E27FC236}">
                <a16:creationId xmlns:a16="http://schemas.microsoft.com/office/drawing/2014/main" id="{03A8CDA0-D26A-4A55-186C-A29C4BD01E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23100" y="6315075"/>
            <a:ext cx="817563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200">
                <a:latin typeface="Arial" panose="020B0604020202020204" pitchFamily="34" charset="0"/>
              </a:rPr>
              <a:t>wikipedia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A7DE3A-99F1-142A-4097-A024F9BABF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749300"/>
            <a:ext cx="812800" cy="520700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E7204F-0651-A8C1-9070-DB9249D93D4E}"/>
              </a:ext>
            </a:extLst>
          </p:cNvPr>
          <p:cNvSpPr txBox="1"/>
          <p:nvPr/>
        </p:nvSpPr>
        <p:spPr>
          <a:xfrm>
            <a:off x="2120900" y="2335213"/>
            <a:ext cx="265113" cy="27781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1200" dirty="0">
                <a:solidFill>
                  <a:srgbClr val="FF0000"/>
                </a:solidFill>
                <a:latin typeface="+mn-lt"/>
                <a:ea typeface="ＭＳ Ｐゴシック" charset="0"/>
                <a:cs typeface="ＭＳ Ｐゴシック" charset="0"/>
              </a:rPr>
              <a:t>x</a:t>
            </a:r>
          </a:p>
        </p:txBody>
      </p:sp>
      <p:pic>
        <p:nvPicPr>
          <p:cNvPr id="20487" name="Picture 4">
            <a:extLst>
              <a:ext uri="{FF2B5EF4-FFF2-40B4-BE49-F238E27FC236}">
                <a16:creationId xmlns:a16="http://schemas.microsoft.com/office/drawing/2014/main" id="{8E8F2495-8637-A0DB-53C7-A68F77BF15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7850" y="4021138"/>
            <a:ext cx="1709738" cy="243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>
            <a:extLst>
              <a:ext uri="{FF2B5EF4-FFF2-40B4-BE49-F238E27FC236}">
                <a16:creationId xmlns:a16="http://schemas.microsoft.com/office/drawing/2014/main" id="{9021B512-779D-9016-871E-B4D316BC6A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ea typeface="ＭＳ Ｐゴシック" panose="020B0600070205080204" pitchFamily="34" charset="-128"/>
              </a:rPr>
              <a:t>Major Next-gen sequencing (NGS) technologies</a:t>
            </a:r>
          </a:p>
        </p:txBody>
      </p:sp>
      <p:sp>
        <p:nvSpPr>
          <p:cNvPr id="22530" name="Slide Number Placeholder 3">
            <a:extLst>
              <a:ext uri="{FF2B5EF4-FFF2-40B4-BE49-F238E27FC236}">
                <a16:creationId xmlns:a16="http://schemas.microsoft.com/office/drawing/2014/main" id="{35DEA0AE-27C6-8874-8B46-208B886EA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2E8E9D5-17E9-C84A-A29B-0877865385E7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22531" name="Picture 6">
            <a:extLst>
              <a:ext uri="{FF2B5EF4-FFF2-40B4-BE49-F238E27FC236}">
                <a16:creationId xmlns:a16="http://schemas.microsoft.com/office/drawing/2014/main" id="{B13DFBDC-68B5-9CE5-E67B-BB8B429521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0" y="1246188"/>
            <a:ext cx="3717925" cy="1847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2" name="Picture 8">
            <a:extLst>
              <a:ext uri="{FF2B5EF4-FFF2-40B4-BE49-F238E27FC236}">
                <a16:creationId xmlns:a16="http://schemas.microsoft.com/office/drawing/2014/main" id="{253E1932-863C-70BF-11E0-A18CE262C7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5700" y="1246188"/>
            <a:ext cx="5364163" cy="2914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3" name="Picture 9">
            <a:extLst>
              <a:ext uri="{FF2B5EF4-FFF2-40B4-BE49-F238E27FC236}">
                <a16:creationId xmlns:a16="http://schemas.microsoft.com/office/drawing/2014/main" id="{92E825B0-9A25-2DC0-79AB-6B91453E14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0" y="4865688"/>
            <a:ext cx="4849813" cy="193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4" name="Picture 11">
            <a:extLst>
              <a:ext uri="{FF2B5EF4-FFF2-40B4-BE49-F238E27FC236}">
                <a16:creationId xmlns:a16="http://schemas.microsoft.com/office/drawing/2014/main" id="{6AA6C546-DD7A-94A8-5D87-53E592E7911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9675" y="4160838"/>
            <a:ext cx="5394325" cy="1227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5" name="Picture 1" descr="BGI_Logo.png">
            <a:extLst>
              <a:ext uri="{FF2B5EF4-FFF2-40B4-BE49-F238E27FC236}">
                <a16:creationId xmlns:a16="http://schemas.microsoft.com/office/drawing/2014/main" id="{3447B4CF-CC02-DF48-A5D7-91B39CF25BF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5700" y="3140075"/>
            <a:ext cx="1538288" cy="714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50007-2B2E-47BF-DD51-159DE9CCF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263" y="3894138"/>
            <a:ext cx="8229600" cy="2574925"/>
          </a:xfrm>
        </p:spPr>
        <p:txBody>
          <a:bodyPr/>
          <a:lstStyle/>
          <a:p>
            <a:pPr>
              <a:defRPr/>
            </a:pPr>
            <a:r>
              <a:rPr lang="en-US" dirty="0"/>
              <a:t>sequencing sensitivity and read length</a:t>
            </a:r>
            <a:br>
              <a:rPr lang="en-US" dirty="0"/>
            </a:br>
            <a:br>
              <a:rPr lang="en-US" dirty="0"/>
            </a:br>
            <a:r>
              <a:rPr lang="en-US" dirty="0"/>
              <a:t>Before single molecular &amp; "super long" sequencing technologies,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fragmentation</a:t>
            </a:r>
            <a:r>
              <a:rPr lang="en-US" dirty="0"/>
              <a:t> and </a:t>
            </a: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amplification/cloning </a:t>
            </a:r>
            <a:r>
              <a:rPr lang="en-US" dirty="0"/>
              <a:t>of a single nucleotide molecule are needed for sequencing.</a:t>
            </a:r>
          </a:p>
        </p:txBody>
      </p:sp>
      <p:sp>
        <p:nvSpPr>
          <p:cNvPr id="24578" name="Slide Number Placeholder 3">
            <a:extLst>
              <a:ext uri="{FF2B5EF4-FFF2-40B4-BE49-F238E27FC236}">
                <a16:creationId xmlns:a16="http://schemas.microsoft.com/office/drawing/2014/main" id="{A6F24DAA-7388-96EC-944C-B71B972C0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B31BDC3-1E62-E849-9E22-A421A10BDFBC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24579" name="Picture 2">
            <a:extLst>
              <a:ext uri="{FF2B5EF4-FFF2-40B4-BE49-F238E27FC236}">
                <a16:creationId xmlns:a16="http://schemas.microsoft.com/office/drawing/2014/main" id="{342BBEF1-19E5-37D0-DAB7-E2591B4DC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47950" y="500063"/>
            <a:ext cx="4699000" cy="3316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Slide Number Placeholder 1">
            <a:extLst>
              <a:ext uri="{FF2B5EF4-FFF2-40B4-BE49-F238E27FC236}">
                <a16:creationId xmlns:a16="http://schemas.microsoft.com/office/drawing/2014/main" id="{5B74B720-AEBF-8348-2AC8-C384B086E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F06995B-A36A-A342-8FFA-F8801FA78A29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1202" name="Title 2">
            <a:extLst>
              <a:ext uri="{FF2B5EF4-FFF2-40B4-BE49-F238E27FC236}">
                <a16:creationId xmlns:a16="http://schemas.microsoft.com/office/drawing/2014/main" id="{312DC822-17AD-A9BD-B2E4-91BD840F44C5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FF0000"/>
                </a:solidFill>
                <a:latin typeface="+mn-lt"/>
                <a:ea typeface="ＭＳ Ｐゴシック" charset="0"/>
                <a:cs typeface="ＭＳ Ｐゴシック" charset="0"/>
              </a:rPr>
              <a:t>COMMON</a:t>
            </a: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 in all NGS platforms</a:t>
            </a:r>
          </a:p>
        </p:txBody>
      </p:sp>
      <p:sp>
        <p:nvSpPr>
          <p:cNvPr id="25603" name="TextBox 3">
            <a:extLst>
              <a:ext uri="{FF2B5EF4-FFF2-40B4-BE49-F238E27FC236}">
                <a16:creationId xmlns:a16="http://schemas.microsoft.com/office/drawing/2014/main" id="{30BECCEF-485F-EE96-7AC3-FFD6F7EEAA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51238" y="2735263"/>
            <a:ext cx="3919537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The </a:t>
            </a:r>
            <a:r>
              <a:rPr lang="en-US" altLang="en-US" sz="2400">
                <a:solidFill>
                  <a:srgbClr val="FF0000"/>
                </a:solidFill>
                <a:latin typeface="Arial" panose="020B0604020202020204" pitchFamily="34" charset="0"/>
              </a:rPr>
              <a:t>adaptor</a:t>
            </a:r>
            <a:r>
              <a:rPr lang="en-US" altLang="en-US" sz="2400">
                <a:latin typeface="Arial" panose="020B0604020202020204" pitchFamily="34" charset="0"/>
              </a:rPr>
              <a:t> is required for library preparation</a:t>
            </a:r>
          </a:p>
        </p:txBody>
      </p:sp>
      <p:sp>
        <p:nvSpPr>
          <p:cNvPr id="25604" name="TextBox 3">
            <a:extLst>
              <a:ext uri="{FF2B5EF4-FFF2-40B4-BE49-F238E27FC236}">
                <a16:creationId xmlns:a16="http://schemas.microsoft.com/office/drawing/2014/main" id="{9B9C6E2C-11C0-F62E-D5E9-3AD1D35315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50913" y="1549400"/>
            <a:ext cx="1824037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/>
              <a:t>RNA/DNA</a:t>
            </a:r>
          </a:p>
        </p:txBody>
      </p:sp>
      <p:sp>
        <p:nvSpPr>
          <p:cNvPr id="25605" name="TextBox 4">
            <a:extLst>
              <a:ext uri="{FF2B5EF4-FFF2-40B4-BE49-F238E27FC236}">
                <a16:creationId xmlns:a16="http://schemas.microsoft.com/office/drawing/2014/main" id="{8CA1F818-4CDA-3A5A-542F-DCA71789E9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4700" y="2854325"/>
            <a:ext cx="2176463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/>
              <a:t>DNA Library</a:t>
            </a:r>
          </a:p>
        </p:txBody>
      </p:sp>
      <p:sp>
        <p:nvSpPr>
          <p:cNvPr id="25606" name="TextBox 5">
            <a:extLst>
              <a:ext uri="{FF2B5EF4-FFF2-40B4-BE49-F238E27FC236}">
                <a16:creationId xmlns:a16="http://schemas.microsoft.com/office/drawing/2014/main" id="{7E9783AD-68C1-AD94-1252-9B14A5D184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11213" y="4152900"/>
            <a:ext cx="2343150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 b="1"/>
              <a:t>Sequencing*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F851214-07E4-5568-95F1-DFBEDDC694B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863725" y="2114550"/>
            <a:ext cx="0" cy="739775"/>
          </a:xfrm>
          <a:prstGeom prst="straightConnector1">
            <a:avLst/>
          </a:prstGeom>
          <a:noFill/>
          <a:ln w="25400">
            <a:solidFill>
              <a:srgbClr val="4F6228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25608" name="TextBox 11">
            <a:extLst>
              <a:ext uri="{FF2B5EF4-FFF2-40B4-BE49-F238E27FC236}">
                <a16:creationId xmlns:a16="http://schemas.microsoft.com/office/drawing/2014/main" id="{25A0AE7D-1285-ACAC-250D-C0DCB69D42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06538" y="1179513"/>
            <a:ext cx="6842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Input</a:t>
            </a:r>
          </a:p>
        </p:txBody>
      </p:sp>
      <p:sp>
        <p:nvSpPr>
          <p:cNvPr id="25609" name="TextBox 14">
            <a:extLst>
              <a:ext uri="{FF2B5EF4-FFF2-40B4-BE49-F238E27FC236}">
                <a16:creationId xmlns:a16="http://schemas.microsoft.com/office/drawing/2014/main" id="{EFD86A42-DE54-941D-3FF7-27984911CD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82713" y="5457825"/>
            <a:ext cx="960437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/>
              <a:t>Data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1AC238C-8FE3-141D-2EE1-604908527BEE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863725" y="3438525"/>
            <a:ext cx="0" cy="708025"/>
          </a:xfrm>
          <a:prstGeom prst="straightConnector1">
            <a:avLst/>
          </a:prstGeom>
          <a:noFill/>
          <a:ln w="25400">
            <a:solidFill>
              <a:srgbClr val="4F6228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25611" name="TextBox 11">
            <a:extLst>
              <a:ext uri="{FF2B5EF4-FFF2-40B4-BE49-F238E27FC236}">
                <a16:creationId xmlns:a16="http://schemas.microsoft.com/office/drawing/2014/main" id="{A58A7914-5204-5A39-BA6B-55DD4B3301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35100" y="5983288"/>
            <a:ext cx="8572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Output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C9509EF-4F38-67F0-EC8C-0A78A4B66856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863725" y="4737100"/>
            <a:ext cx="0" cy="708025"/>
          </a:xfrm>
          <a:prstGeom prst="straightConnector1">
            <a:avLst/>
          </a:prstGeom>
          <a:noFill/>
          <a:ln w="25400">
            <a:solidFill>
              <a:srgbClr val="4F6228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25613" name="Rectangle 21">
            <a:extLst>
              <a:ext uri="{FF2B5EF4-FFF2-40B4-BE49-F238E27FC236}">
                <a16:creationId xmlns:a16="http://schemas.microsoft.com/office/drawing/2014/main" id="{3AEFA295-3200-3EE8-EF1E-0BF0E47C47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1238" y="3844925"/>
            <a:ext cx="3919537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Hundreds to thousands of millions of fragments are sequenced </a:t>
            </a:r>
            <a:r>
              <a:rPr lang="en-US" altLang="en-US" sz="2400" b="1" i="1">
                <a:latin typeface="Arial" panose="020B0604020202020204" pitchFamily="34" charset="0"/>
              </a:rPr>
              <a:t>in parallel</a:t>
            </a:r>
          </a:p>
        </p:txBody>
      </p:sp>
      <p:grpSp>
        <p:nvGrpSpPr>
          <p:cNvPr id="25614" name="Group 2">
            <a:extLst>
              <a:ext uri="{FF2B5EF4-FFF2-40B4-BE49-F238E27FC236}">
                <a16:creationId xmlns:a16="http://schemas.microsoft.com/office/drawing/2014/main" id="{7212F362-76AB-A8F7-B051-7A5FAF762590}"/>
              </a:ext>
            </a:extLst>
          </p:cNvPr>
          <p:cNvGrpSpPr>
            <a:grpSpLocks/>
          </p:cNvGrpSpPr>
          <p:nvPr/>
        </p:nvGrpSpPr>
        <p:grpSpPr bwMode="auto">
          <a:xfrm>
            <a:off x="7594600" y="1697038"/>
            <a:ext cx="1006475" cy="3101975"/>
            <a:chOff x="7594716" y="1696275"/>
            <a:chExt cx="1006585" cy="3101975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C53DE7E-60CA-B57A-BCDD-F25178A5A61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5400000">
              <a:off x="7597202" y="3246468"/>
              <a:ext cx="1898650" cy="1587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00F15DD-0DBC-5B18-0ED6-BA774B1226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91752" y="1696275"/>
              <a:ext cx="109549" cy="601662"/>
            </a:xfrm>
            <a:prstGeom prst="rect">
              <a:avLst/>
            </a:prstGeom>
            <a:solidFill>
              <a:srgbClr val="660066"/>
            </a:solidFill>
            <a:ln w="9525">
              <a:solidFill>
                <a:srgbClr val="660066"/>
              </a:solidFill>
              <a:miter lim="800000"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defRPr/>
              </a:pPr>
              <a:endParaRPr lang="en-US" altLang="en-US" sz="180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00AEC6C-DF18-0A83-2025-76E3BBE296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91752" y="4196587"/>
              <a:ext cx="109549" cy="601663"/>
            </a:xfrm>
            <a:prstGeom prst="rect">
              <a:avLst/>
            </a:prstGeom>
            <a:solidFill>
              <a:srgbClr val="D99694"/>
            </a:solidFill>
            <a:ln w="9525">
              <a:solidFill>
                <a:srgbClr val="D99694"/>
              </a:solidFill>
              <a:miter lim="800000"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defRPr/>
              </a:pPr>
              <a:endParaRPr lang="en-US" altLang="en-US" sz="180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2DFD335-4486-C4FF-7EC1-CA81F972C8F0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5400000">
              <a:off x="7266965" y="3248056"/>
              <a:ext cx="1895475" cy="1588"/>
            </a:xfrm>
            <a:prstGeom prst="straightConnector1">
              <a:avLst/>
            </a:prstGeom>
            <a:noFill/>
            <a:ln w="6350">
              <a:solidFill>
                <a:srgbClr val="7F7F7F"/>
              </a:solidFill>
              <a:prstDash val="dot"/>
              <a:round/>
              <a:headEnd type="arrow" w="med" len="med"/>
              <a:tailEnd type="arrow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3B26FBD-4198-B7C8-D4F0-1CB4DE951A3D}"/>
                </a:ext>
              </a:extLst>
            </p:cNvPr>
            <p:cNvSpPr txBox="1"/>
            <p:nvPr/>
          </p:nvSpPr>
          <p:spPr>
            <a:xfrm>
              <a:off x="7654386" y="3069193"/>
              <a:ext cx="727032" cy="369332"/>
            </a:xfrm>
            <a:prstGeom prst="rect">
              <a:avLst/>
            </a:prstGeom>
            <a:noFill/>
            <a:scene3d>
              <a:camera prst="orthographicFront">
                <a:rot lat="0" lon="0" rev="5400000"/>
              </a:camera>
              <a:lightRig rig="threePt" dir="t"/>
            </a:scene3d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800" dirty="0">
                  <a:latin typeface="+mn-lt"/>
                  <a:ea typeface="+mn-ea"/>
                </a:rPr>
                <a:t>Insert</a:t>
              </a:r>
            </a:p>
          </p:txBody>
        </p:sp>
        <p:sp>
          <p:nvSpPr>
            <p:cNvPr id="25620" name="TextBox 1">
              <a:extLst>
                <a:ext uri="{FF2B5EF4-FFF2-40B4-BE49-F238E27FC236}">
                  <a16:creationId xmlns:a16="http://schemas.microsoft.com/office/drawing/2014/main" id="{CB2BBD4D-2484-0B99-B4BC-B56515C430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594716" y="1795903"/>
              <a:ext cx="8805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latin typeface="Arial" panose="020B0604020202020204" pitchFamily="34" charset="0"/>
                </a:rPr>
                <a:t>adaptor</a:t>
              </a:r>
            </a:p>
          </p:txBody>
        </p:sp>
        <p:sp>
          <p:nvSpPr>
            <p:cNvPr id="25621" name="TextBox 23">
              <a:extLst>
                <a:ext uri="{FF2B5EF4-FFF2-40B4-BE49-F238E27FC236}">
                  <a16:creationId xmlns:a16="http://schemas.microsoft.com/office/drawing/2014/main" id="{94237B1B-8591-2667-E02F-58ADCD8D79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594716" y="4334750"/>
              <a:ext cx="8805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latin typeface="Arial" panose="020B0604020202020204" pitchFamily="34" charset="0"/>
                </a:rPr>
                <a:t>adaptor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Number Placeholder 3">
            <a:extLst>
              <a:ext uri="{FF2B5EF4-FFF2-40B4-BE49-F238E27FC236}">
                <a16:creationId xmlns:a16="http://schemas.microsoft.com/office/drawing/2014/main" id="{3BB17F2A-0A6A-B624-143D-545090E25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A2E15AB-7720-9347-86F9-10080B37AF52}" type="slidenum">
              <a:rPr lang="en-US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E052951-E8AB-1566-47F2-121A77DD3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b="1" i="1" dirty="0">
                <a:latin typeface="+mn-lt"/>
              </a:rPr>
              <a:t>Single-molecule </a:t>
            </a:r>
            <a:r>
              <a:rPr lang="en-US" dirty="0">
                <a:latin typeface="+mn-lt"/>
              </a:rPr>
              <a:t>and </a:t>
            </a:r>
            <a:r>
              <a:rPr lang="en-US" b="1" i="1" dirty="0">
                <a:latin typeface="+mn-lt"/>
              </a:rPr>
              <a:t>amplification-based </a:t>
            </a:r>
            <a:r>
              <a:rPr lang="en-US" dirty="0">
                <a:latin typeface="+mn-lt"/>
              </a:rPr>
              <a:t>approaches</a:t>
            </a:r>
          </a:p>
        </p:txBody>
      </p:sp>
      <p:grpSp>
        <p:nvGrpSpPr>
          <p:cNvPr id="26627" name="Group 8">
            <a:extLst>
              <a:ext uri="{FF2B5EF4-FFF2-40B4-BE49-F238E27FC236}">
                <a16:creationId xmlns:a16="http://schemas.microsoft.com/office/drawing/2014/main" id="{E58FC484-5F09-97EC-007D-058EFA83FEA3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1052513" y="1736725"/>
            <a:ext cx="120650" cy="847725"/>
            <a:chOff x="968668" y="1437407"/>
            <a:chExt cx="109537" cy="3101975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85F50A1-768B-8424-E0AC-45A40E67D7E1}"/>
                </a:ext>
              </a:extLst>
            </p:cNvPr>
            <p:cNvCxnSpPr/>
            <p:nvPr/>
          </p:nvCxnSpPr>
          <p:spPr>
            <a:xfrm rot="5400000">
              <a:off x="76579" y="2986953"/>
              <a:ext cx="1893715" cy="2883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5736C04-C1D5-9440-02E4-B44C62EB28B7}"/>
                </a:ext>
              </a:extLst>
            </p:cNvPr>
            <p:cNvSpPr/>
            <p:nvPr/>
          </p:nvSpPr>
          <p:spPr>
            <a:xfrm>
              <a:off x="968668" y="1437407"/>
              <a:ext cx="109537" cy="604130"/>
            </a:xfrm>
            <a:prstGeom prst="rect">
              <a:avLst/>
            </a:prstGeom>
            <a:solidFill>
              <a:srgbClr val="660066"/>
            </a:solidFill>
            <a:ln>
              <a:solidFill>
                <a:srgbClr val="66006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3607939-208B-0984-CF93-741AF826340D}"/>
                </a:ext>
              </a:extLst>
            </p:cNvPr>
            <p:cNvSpPr/>
            <p:nvPr/>
          </p:nvSpPr>
          <p:spPr>
            <a:xfrm>
              <a:off x="968668" y="3935252"/>
              <a:ext cx="109537" cy="60413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/>
            </a:p>
          </p:txBody>
        </p:sp>
      </p:grpSp>
      <p:sp>
        <p:nvSpPr>
          <p:cNvPr id="26628" name="TextBox 17">
            <a:extLst>
              <a:ext uri="{FF2B5EF4-FFF2-40B4-BE49-F238E27FC236}">
                <a16:creationId xmlns:a16="http://schemas.microsoft.com/office/drawing/2014/main" id="{B067810C-4A58-E0B7-B2F4-85E82D8D66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8763" y="1736725"/>
            <a:ext cx="3001962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Nucleotide detector: </a:t>
            </a:r>
            <a:r>
              <a:rPr lang="en-US" altLang="en-US" sz="2400" b="1">
                <a:latin typeface="Arial" panose="020B0604020202020204" pitchFamily="34" charset="0"/>
              </a:rPr>
              <a:t>VERY</a:t>
            </a:r>
            <a:r>
              <a:rPr lang="en-US" altLang="en-US" sz="2400">
                <a:latin typeface="Arial" panose="020B0604020202020204" pitchFamily="34" charset="0"/>
              </a:rPr>
              <a:t> sensitive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7422D24-B55E-FD17-ACA7-87694E90A729}"/>
              </a:ext>
            </a:extLst>
          </p:cNvPr>
          <p:cNvCxnSpPr/>
          <p:nvPr/>
        </p:nvCxnSpPr>
        <p:spPr>
          <a:xfrm rot="16200000" flipH="1">
            <a:off x="4682331" y="2159794"/>
            <a:ext cx="517525" cy="1588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630" name="TextBox 32">
            <a:extLst>
              <a:ext uri="{FF2B5EF4-FFF2-40B4-BE49-F238E27FC236}">
                <a16:creationId xmlns:a16="http://schemas.microsoft.com/office/drawing/2014/main" id="{E92E5D1A-0BCB-7B9D-5CA2-70AF602E71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75263" y="1757363"/>
            <a:ext cx="3332162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Directly read sequence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single-molecule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B85452B-0247-214F-4322-C52AEFABB67A}"/>
              </a:ext>
            </a:extLst>
          </p:cNvPr>
          <p:cNvGrpSpPr>
            <a:grpSpLocks/>
          </p:cNvGrpSpPr>
          <p:nvPr/>
        </p:nvGrpSpPr>
        <p:grpSpPr bwMode="auto">
          <a:xfrm>
            <a:off x="1052513" y="3265488"/>
            <a:ext cx="7958137" cy="1200150"/>
            <a:chOff x="1052406" y="3679764"/>
            <a:chExt cx="7957909" cy="1200328"/>
          </a:xfrm>
        </p:grpSpPr>
        <p:grpSp>
          <p:nvGrpSpPr>
            <p:cNvPr id="26634" name="Group 68">
              <a:extLst>
                <a:ext uri="{FF2B5EF4-FFF2-40B4-BE49-F238E27FC236}">
                  <a16:creationId xmlns:a16="http://schemas.microsoft.com/office/drawing/2014/main" id="{EE32F99E-DDFE-4969-9C75-872D4ED6CED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52406" y="3679764"/>
              <a:ext cx="4984650" cy="1200328"/>
              <a:chOff x="1052406" y="3679764"/>
              <a:chExt cx="4984650" cy="1200328"/>
            </a:xfrm>
          </p:grpSpPr>
          <p:sp>
            <p:nvSpPr>
              <p:cNvPr id="26636" name="TextBox 23">
                <a:extLst>
                  <a:ext uri="{FF2B5EF4-FFF2-40B4-BE49-F238E27FC236}">
                    <a16:creationId xmlns:a16="http://schemas.microsoft.com/office/drawing/2014/main" id="{728016DD-45C2-18E0-C0D6-FE9A09B0F78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28906" y="3679764"/>
                <a:ext cx="3219562" cy="12003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>
                    <a:latin typeface="Arial" panose="020B0604020202020204" pitchFamily="34" charset="0"/>
                  </a:rPr>
                  <a:t>Nucleotide detector: Not sensitive at the single molecular level</a:t>
                </a:r>
              </a:p>
            </p:txBody>
          </p:sp>
          <p:grpSp>
            <p:nvGrpSpPr>
              <p:cNvPr id="26637" name="Group 28">
                <a:extLst>
                  <a:ext uri="{FF2B5EF4-FFF2-40B4-BE49-F238E27FC236}">
                    <a16:creationId xmlns:a16="http://schemas.microsoft.com/office/drawing/2014/main" id="{884FE9E6-13D2-D8FD-4510-420A177268B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1052406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397C79E7-044D-371F-DFE8-8D5317FFA353}"/>
                    </a:ext>
                  </a:extLst>
                </p:cNvPr>
                <p:cNvCxnSpPr/>
                <p:nvPr/>
              </p:nvCxnSpPr>
              <p:spPr>
                <a:xfrm rot="5400000">
                  <a:off x="71774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C7E5DB27-3568-0E50-B978-93E8061F68EF}"/>
                    </a:ext>
                  </a:extLst>
                </p:cNvPr>
                <p:cNvSpPr/>
                <p:nvPr/>
              </p:nvSpPr>
              <p:spPr>
                <a:xfrm>
                  <a:off x="968308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7B344C89-39A2-3EDC-C5AC-D497213EB465}"/>
                    </a:ext>
                  </a:extLst>
                </p:cNvPr>
                <p:cNvSpPr/>
                <p:nvPr/>
              </p:nvSpPr>
              <p:spPr>
                <a:xfrm>
                  <a:off x="968308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38" name="Group 34">
                <a:extLst>
                  <a:ext uri="{FF2B5EF4-FFF2-40B4-BE49-F238E27FC236}">
                    <a16:creationId xmlns:a16="http://schemas.microsoft.com/office/drawing/2014/main" id="{A7D3FBC4-16F0-2AAF-5EED-1CF9A8FFBF1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48500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E591BD4C-357D-F882-9F95-94F698F4630C}"/>
                    </a:ext>
                  </a:extLst>
                </p:cNvPr>
                <p:cNvCxnSpPr/>
                <p:nvPr/>
              </p:nvCxnSpPr>
              <p:spPr>
                <a:xfrm rot="5400000">
                  <a:off x="72144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32EC22B3-A595-6C12-BCD9-3F4F58E37FEC}"/>
                    </a:ext>
                  </a:extLst>
                </p:cNvPr>
                <p:cNvSpPr/>
                <p:nvPr/>
              </p:nvSpPr>
              <p:spPr>
                <a:xfrm>
                  <a:off x="968679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EA19D39D-3F12-1A01-045A-E45EF3B4C765}"/>
                    </a:ext>
                  </a:extLst>
                </p:cNvPr>
                <p:cNvSpPr/>
                <p:nvPr/>
              </p:nvSpPr>
              <p:spPr>
                <a:xfrm>
                  <a:off x="968679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39" name="Group 38">
                <a:extLst>
                  <a:ext uri="{FF2B5EF4-FFF2-40B4-BE49-F238E27FC236}">
                    <a16:creationId xmlns:a16="http://schemas.microsoft.com/office/drawing/2014/main" id="{5C52B8E0-C05C-4E7A-8B8E-D58C0338C9D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50024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62BF57BA-1202-395B-D34F-329469028117}"/>
                    </a:ext>
                  </a:extLst>
                </p:cNvPr>
                <p:cNvCxnSpPr/>
                <p:nvPr/>
              </p:nvCxnSpPr>
              <p:spPr>
                <a:xfrm rot="5400000">
                  <a:off x="72148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4FF363E6-CB59-6773-19D6-08AFAFBED752}"/>
                    </a:ext>
                  </a:extLst>
                </p:cNvPr>
                <p:cNvSpPr/>
                <p:nvPr/>
              </p:nvSpPr>
              <p:spPr>
                <a:xfrm>
                  <a:off x="968683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3D656322-ADF9-EC7C-4C26-A6F6D1C47883}"/>
                    </a:ext>
                  </a:extLst>
                </p:cNvPr>
                <p:cNvSpPr/>
                <p:nvPr/>
              </p:nvSpPr>
              <p:spPr>
                <a:xfrm>
                  <a:off x="968683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40" name="Group 42">
                <a:extLst>
                  <a:ext uri="{FF2B5EF4-FFF2-40B4-BE49-F238E27FC236}">
                    <a16:creationId xmlns:a16="http://schemas.microsoft.com/office/drawing/2014/main" id="{0129A9A0-CABC-D5BC-CB60-7BE8FE155DA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51548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8E25FE86-EA2C-B2FE-0F03-09A1B4353FB2}"/>
                    </a:ext>
                  </a:extLst>
                </p:cNvPr>
                <p:cNvCxnSpPr/>
                <p:nvPr/>
              </p:nvCxnSpPr>
              <p:spPr>
                <a:xfrm rot="5400000">
                  <a:off x="72153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098AAE47-0717-2980-AFB6-85F68E8028ED}"/>
                    </a:ext>
                  </a:extLst>
                </p:cNvPr>
                <p:cNvSpPr/>
                <p:nvPr/>
              </p:nvSpPr>
              <p:spPr>
                <a:xfrm>
                  <a:off x="968687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F5017BE8-32C4-D9BC-C93D-64ACF3081253}"/>
                    </a:ext>
                  </a:extLst>
                </p:cNvPr>
                <p:cNvSpPr/>
                <p:nvPr/>
              </p:nvSpPr>
              <p:spPr>
                <a:xfrm>
                  <a:off x="968687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41" name="Group 46">
                <a:extLst>
                  <a:ext uri="{FF2B5EF4-FFF2-40B4-BE49-F238E27FC236}">
                    <a16:creationId xmlns:a16="http://schemas.microsoft.com/office/drawing/2014/main" id="{A4956BF4-FE4B-E389-B10E-C6E9E9556E6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53072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79FC9EEB-8614-D773-AB2F-80E3F6E65339}"/>
                    </a:ext>
                  </a:extLst>
                </p:cNvPr>
                <p:cNvCxnSpPr/>
                <p:nvPr/>
              </p:nvCxnSpPr>
              <p:spPr>
                <a:xfrm rot="5400000">
                  <a:off x="72156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854FCA87-CA00-6954-CA80-AC3ADE91A98B}"/>
                    </a:ext>
                  </a:extLst>
                </p:cNvPr>
                <p:cNvSpPr/>
                <p:nvPr/>
              </p:nvSpPr>
              <p:spPr>
                <a:xfrm>
                  <a:off x="968691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AA807908-EA61-CD3E-5B5D-25B5F0A01D4A}"/>
                    </a:ext>
                  </a:extLst>
                </p:cNvPr>
                <p:cNvSpPr/>
                <p:nvPr/>
              </p:nvSpPr>
              <p:spPr>
                <a:xfrm>
                  <a:off x="968691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42" name="Group 50">
                <a:extLst>
                  <a:ext uri="{FF2B5EF4-FFF2-40B4-BE49-F238E27FC236}">
                    <a16:creationId xmlns:a16="http://schemas.microsoft.com/office/drawing/2014/main" id="{72905F76-2626-1048-BA15-DF1A92C60CE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54596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52" name="Straight Connector 51">
                  <a:extLst>
                    <a:ext uri="{FF2B5EF4-FFF2-40B4-BE49-F238E27FC236}">
                      <a16:creationId xmlns:a16="http://schemas.microsoft.com/office/drawing/2014/main" id="{115C419E-FE88-EECA-B477-B7C64DD6DBC4}"/>
                    </a:ext>
                  </a:extLst>
                </p:cNvPr>
                <p:cNvCxnSpPr/>
                <p:nvPr/>
              </p:nvCxnSpPr>
              <p:spPr>
                <a:xfrm rot="5400000">
                  <a:off x="72160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6662CDD8-396F-B448-54F4-42A9E3D5171F}"/>
                    </a:ext>
                  </a:extLst>
                </p:cNvPr>
                <p:cNvSpPr/>
                <p:nvPr/>
              </p:nvSpPr>
              <p:spPr>
                <a:xfrm>
                  <a:off x="968694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405A9508-19E2-CDBD-BE05-AF2B8761971D}"/>
                    </a:ext>
                  </a:extLst>
                </p:cNvPr>
                <p:cNvSpPr/>
                <p:nvPr/>
              </p:nvSpPr>
              <p:spPr>
                <a:xfrm>
                  <a:off x="968694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43" name="Group 54">
                <a:extLst>
                  <a:ext uri="{FF2B5EF4-FFF2-40B4-BE49-F238E27FC236}">
                    <a16:creationId xmlns:a16="http://schemas.microsoft.com/office/drawing/2014/main" id="{A673DF81-19A7-C3C2-EED8-892BB54DB6E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56120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56" name="Straight Connector 55">
                  <a:extLst>
                    <a:ext uri="{FF2B5EF4-FFF2-40B4-BE49-F238E27FC236}">
                      <a16:creationId xmlns:a16="http://schemas.microsoft.com/office/drawing/2014/main" id="{EEF3652D-B027-5CDA-6859-11210991C796}"/>
                    </a:ext>
                  </a:extLst>
                </p:cNvPr>
                <p:cNvCxnSpPr/>
                <p:nvPr/>
              </p:nvCxnSpPr>
              <p:spPr>
                <a:xfrm rot="5400000">
                  <a:off x="72165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4B4FD742-D83F-2AA9-4477-67DF786BCC88}"/>
                    </a:ext>
                  </a:extLst>
                </p:cNvPr>
                <p:cNvSpPr/>
                <p:nvPr/>
              </p:nvSpPr>
              <p:spPr>
                <a:xfrm>
                  <a:off x="968699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D9525357-888C-7D82-3471-C46BB4D8BCBE}"/>
                    </a:ext>
                  </a:extLst>
                </p:cNvPr>
                <p:cNvSpPr/>
                <p:nvPr/>
              </p:nvSpPr>
              <p:spPr>
                <a:xfrm>
                  <a:off x="968699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44" name="Group 58">
                <a:extLst>
                  <a:ext uri="{FF2B5EF4-FFF2-40B4-BE49-F238E27FC236}">
                    <a16:creationId xmlns:a16="http://schemas.microsoft.com/office/drawing/2014/main" id="{6F60CFFF-21E3-2450-4CC2-59B88097C85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57644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6A0EF6A1-2848-793E-2FEB-0CDAF81777AF}"/>
                    </a:ext>
                  </a:extLst>
                </p:cNvPr>
                <p:cNvCxnSpPr/>
                <p:nvPr/>
              </p:nvCxnSpPr>
              <p:spPr>
                <a:xfrm rot="5400000">
                  <a:off x="72168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6FC62A60-1623-CC78-554C-9B18E89C1156}"/>
                    </a:ext>
                  </a:extLst>
                </p:cNvPr>
                <p:cNvSpPr/>
                <p:nvPr/>
              </p:nvSpPr>
              <p:spPr>
                <a:xfrm>
                  <a:off x="968703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62" name="Rectangle 61">
                  <a:extLst>
                    <a:ext uri="{FF2B5EF4-FFF2-40B4-BE49-F238E27FC236}">
                      <a16:creationId xmlns:a16="http://schemas.microsoft.com/office/drawing/2014/main" id="{A7066B28-58CD-97B0-8DA4-8138F825C48D}"/>
                    </a:ext>
                  </a:extLst>
                </p:cNvPr>
                <p:cNvSpPr/>
                <p:nvPr/>
              </p:nvSpPr>
              <p:spPr>
                <a:xfrm>
                  <a:off x="968703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45" name="Group 62">
                <a:extLst>
                  <a:ext uri="{FF2B5EF4-FFF2-40B4-BE49-F238E27FC236}">
                    <a16:creationId xmlns:a16="http://schemas.microsoft.com/office/drawing/2014/main" id="{46D8B765-0692-42B4-6DB8-0E98F91F642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59168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64" name="Straight Connector 63">
                  <a:extLst>
                    <a:ext uri="{FF2B5EF4-FFF2-40B4-BE49-F238E27FC236}">
                      <a16:creationId xmlns:a16="http://schemas.microsoft.com/office/drawing/2014/main" id="{6263D334-49D4-81DE-CB79-164E682CAA11}"/>
                    </a:ext>
                  </a:extLst>
                </p:cNvPr>
                <p:cNvCxnSpPr/>
                <p:nvPr/>
              </p:nvCxnSpPr>
              <p:spPr>
                <a:xfrm rot="5400000">
                  <a:off x="72173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29DDBDCA-839B-337D-A40A-4F45B1F55F94}"/>
                    </a:ext>
                  </a:extLst>
                </p:cNvPr>
                <p:cNvSpPr/>
                <p:nvPr/>
              </p:nvSpPr>
              <p:spPr>
                <a:xfrm>
                  <a:off x="968707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7733023D-4D89-BC1B-19AA-1E202C35E427}"/>
                    </a:ext>
                  </a:extLst>
                </p:cNvPr>
                <p:cNvSpPr/>
                <p:nvPr/>
              </p:nvSpPr>
              <p:spPr>
                <a:xfrm>
                  <a:off x="968707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</p:grpSp>
        <p:sp>
          <p:nvSpPr>
            <p:cNvPr id="26635" name="TextBox 33">
              <a:extLst>
                <a:ext uri="{FF2B5EF4-FFF2-40B4-BE49-F238E27FC236}">
                  <a16:creationId xmlns:a16="http://schemas.microsoft.com/office/drawing/2014/main" id="{E66A942B-403B-C510-A389-5FAE9177B6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36198" y="3868515"/>
              <a:ext cx="287411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Arial" panose="020B0604020202020204" pitchFamily="34" charset="0"/>
                </a:rPr>
                <a:t>amplify and then read sequence</a:t>
              </a:r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A42874DE-5FEB-420B-662D-4C8F9C28EF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4838" y="4979988"/>
            <a:ext cx="8005762" cy="1201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"Having many thousands of identical copies of a DNA fragment </a:t>
            </a:r>
            <a:r>
              <a:rPr lang="en-US" altLang="en-US" sz="2400" b="1" i="1" u="sng">
                <a:latin typeface="Arial" panose="020B0604020202020204" pitchFamily="34" charset="0"/>
              </a:rPr>
              <a:t>in a defined area </a:t>
            </a:r>
            <a:r>
              <a:rPr lang="en-US" altLang="en-US" sz="2400">
                <a:latin typeface="Arial" panose="020B0604020202020204" pitchFamily="34" charset="0"/>
              </a:rPr>
              <a:t>ensures that the signal can be distinguished from background noise."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C59EBA2-1E17-43E6-3A79-4FB359168E05}"/>
              </a:ext>
            </a:extLst>
          </p:cNvPr>
          <p:cNvCxnSpPr>
            <a:cxnSpLocks/>
          </p:cNvCxnSpPr>
          <p:nvPr/>
        </p:nvCxnSpPr>
        <p:spPr>
          <a:xfrm>
            <a:off x="696913" y="2946400"/>
            <a:ext cx="7910512" cy="0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31290</TotalTime>
  <Words>1167</Words>
  <Application>Microsoft Macintosh PowerPoint</Application>
  <PresentationFormat>On-screen Show (4:3)</PresentationFormat>
  <Paragraphs>309</Paragraphs>
  <Slides>38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4" baseType="lpstr">
      <vt:lpstr>Arial</vt:lpstr>
      <vt:lpstr>Calibri</vt:lpstr>
      <vt:lpstr>Calibri Light</vt:lpstr>
      <vt:lpstr>Courier New</vt:lpstr>
      <vt:lpstr>Verdana</vt:lpstr>
      <vt:lpstr>Office Theme</vt:lpstr>
      <vt:lpstr>Next-gen Sequencing Technologies  Bioinformatics Applications (PLPTH813)</vt:lpstr>
      <vt:lpstr>Unix commands</vt:lpstr>
      <vt:lpstr>The sequencing technology is key for a wide range of biological researches </vt:lpstr>
      <vt:lpstr>Sanger sequencing technology - I</vt:lpstr>
      <vt:lpstr>Sanger sequencing technology - II</vt:lpstr>
      <vt:lpstr>Major Next-gen sequencing (NGS) technologies</vt:lpstr>
      <vt:lpstr>sequencing sensitivity and read length  Before single molecular &amp; "super long" sequencing technologies, fragmentation and amplification/cloning of a single nucleotide molecule are needed for sequencing.</vt:lpstr>
      <vt:lpstr>COMMON in all NGS platforms</vt:lpstr>
      <vt:lpstr>Single-molecule and amplification-based approaches</vt:lpstr>
      <vt:lpstr>Massive independent amplifications – bridge PCR</vt:lpstr>
      <vt:lpstr>DNA amplification</vt:lpstr>
      <vt:lpstr>Illumina</vt:lpstr>
      <vt:lpstr>Illumina sequencing</vt:lpstr>
      <vt:lpstr>Illumina Sequencers</vt:lpstr>
      <vt:lpstr>When the single molecular sequencing technology is ready, amplification or cloning is not necessary.</vt:lpstr>
      <vt:lpstr>PacBio – Single Molecule Real Time (SMRT)</vt:lpstr>
      <vt:lpstr>PacBio library prep workflow</vt:lpstr>
      <vt:lpstr>Less biases (e.g., GC)</vt:lpstr>
      <vt:lpstr>PacBio for genome assembly</vt:lpstr>
      <vt:lpstr>PowerPoint Presentation</vt:lpstr>
      <vt:lpstr>Oxford Nanopore A promising technology</vt:lpstr>
      <vt:lpstr>Nanopore devices</vt:lpstr>
      <vt:lpstr>Applications of Nanopore sequencing</vt:lpstr>
      <vt:lpstr>Nanopore library preparation</vt:lpstr>
      <vt:lpstr>COMMON in all NGS platforms</vt:lpstr>
      <vt:lpstr>Sequence errors and read lengths</vt:lpstr>
      <vt:lpstr>Applications of NGS</vt:lpstr>
      <vt:lpstr>Case study</vt:lpstr>
      <vt:lpstr>Sequence platforms</vt:lpstr>
      <vt:lpstr>Experimental design</vt:lpstr>
      <vt:lpstr>COMMON in all NGS platforms</vt:lpstr>
      <vt:lpstr>Illumina library preparation – Y-adaptor method</vt:lpstr>
      <vt:lpstr>Multiplexing (DNA barcode/Index)</vt:lpstr>
      <vt:lpstr>Barcode / Index</vt:lpstr>
      <vt:lpstr>Single-end sequencing</vt:lpstr>
      <vt:lpstr>Paired-end sequencing</vt:lpstr>
      <vt:lpstr>Illumina platforms and terminologies Illumina video</vt:lpstr>
      <vt:lpstr>Summary</vt:lpstr>
    </vt:vector>
  </TitlesOfParts>
  <Company>Iowa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Next-gen Sequencing Technologies</dc:title>
  <dc:creator>Sanzhen Liu</dc:creator>
  <cp:lastModifiedBy>Sanzhen Liu</cp:lastModifiedBy>
  <cp:revision>217</cp:revision>
  <cp:lastPrinted>2011-03-25T16:13:09Z</cp:lastPrinted>
  <dcterms:created xsi:type="dcterms:W3CDTF">2012-03-28T06:01:44Z</dcterms:created>
  <dcterms:modified xsi:type="dcterms:W3CDTF">2023-01-26T04:57:51Z</dcterms:modified>
</cp:coreProperties>
</file>